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1027" r:id="rId2"/>
    <p:sldId id="1028" r:id="rId3"/>
    <p:sldId id="1073" r:id="rId4"/>
    <p:sldId id="1029" r:id="rId5"/>
    <p:sldId id="1066" r:id="rId6"/>
    <p:sldId id="1067" r:id="rId7"/>
    <p:sldId id="1068" r:id="rId8"/>
    <p:sldId id="1069" r:id="rId9"/>
    <p:sldId id="1070" r:id="rId10"/>
    <p:sldId id="1071" r:id="rId11"/>
    <p:sldId id="1072" r:id="rId12"/>
  </p:sldIdLst>
  <p:sldSz cx="9144000" cy="5143500" type="screen16x9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6">
          <p15:clr>
            <a:srgbClr val="A4A3A4"/>
          </p15:clr>
        </p15:guide>
        <p15:guide id="2" pos="2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2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EA2"/>
    <a:srgbClr val="00B0F0"/>
    <a:srgbClr val="0075BF"/>
    <a:srgbClr val="0087CD"/>
    <a:srgbClr val="C68F06"/>
    <a:srgbClr val="DB2C03"/>
    <a:srgbClr val="EBAC07"/>
    <a:srgbClr val="008487"/>
    <a:srgbClr val="163C46"/>
    <a:srgbClr val="008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6314" autoAdjust="0"/>
  </p:normalViewPr>
  <p:slideViewPr>
    <p:cSldViewPr>
      <p:cViewPr varScale="1">
        <p:scale>
          <a:sx n="108" d="100"/>
          <a:sy n="108" d="100"/>
        </p:scale>
        <p:origin x="754" y="86"/>
      </p:cViewPr>
      <p:guideLst>
        <p:guide orient="horz" pos="1666"/>
        <p:guide pos="28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962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82A5992-9D73-4015-9385-ABE035416B29}" type="datetimeFigureOut">
              <a:rPr lang="zh-CN" altLang="en-US" smtClean="0"/>
              <a:t>2022/4/28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795A699-AB68-4A20-99FB-6F69DC266D4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39588"/>
            <a:ext cx="1990115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592" y="432889"/>
            <a:ext cx="1804166" cy="26665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ADD RELATED TITLE WORDS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4061718"/>
            <a:ext cx="2160240" cy="2163563"/>
          </a:xfrm>
          <a:prstGeom prst="rect">
            <a:avLst/>
          </a:prstGeom>
          <a:noFill/>
        </p:spPr>
      </p:pic>
      <p:pic>
        <p:nvPicPr>
          <p:cNvPr id="9" name="Picture 2" descr="C:\Users\Administrator\Desktop\75bab28f863d378bb007a7537ede48fc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3478"/>
            <a:ext cx="647077" cy="64807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344726" cy="37951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111614" y="339502"/>
            <a:ext cx="1796090" cy="25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1271969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单击输入标题</a:t>
            </a: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产品介绍</a:t>
            </a: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市场分析</a:t>
            </a: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592" y="267494"/>
            <a:ext cx="912897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未来规划</a:t>
            </a:r>
          </a:p>
        </p:txBody>
      </p:sp>
      <p:sp>
        <p:nvSpPr>
          <p:cNvPr id="10" name="右箭头 9"/>
          <p:cNvSpPr/>
          <p:nvPr userDrawn="1"/>
        </p:nvSpPr>
        <p:spPr>
          <a:xfrm>
            <a:off x="467544" y="267494"/>
            <a:ext cx="432048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52438" y="3601883"/>
            <a:ext cx="2445202" cy="6310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84914"/>
            <a:ext cx="2445202" cy="1581148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67595" tIns="33798" rIns="67595" bIns="33798"/>
          <a:lstStyle>
            <a:lvl1pPr marL="0" indent="0" algn="ctr">
              <a:buNone/>
              <a:defRPr sz="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452438" y="2777492"/>
            <a:ext cx="2445202" cy="58292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en-US" dirty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32629" y="2833760"/>
            <a:ext cx="1694390" cy="259035"/>
          </a:xfrm>
          <a:prstGeom prst="rect">
            <a:avLst/>
          </a:prstGeom>
        </p:spPr>
        <p:txBody>
          <a:bodyPr vert="horz" lIns="0" tIns="28802" rIns="0" bIns="28802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832629" y="3114854"/>
            <a:ext cx="1694390" cy="171338"/>
          </a:xfrm>
          <a:prstGeom prst="rect">
            <a:avLst/>
          </a:prstGeom>
        </p:spPr>
        <p:txBody>
          <a:bodyPr vert="horz" lIns="0" tIns="28802" rIns="0" bIns="28802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259138" y="3601883"/>
            <a:ext cx="2445202" cy="6310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3259138" y="1184914"/>
            <a:ext cx="2445202" cy="1581148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67595" tIns="33798" rIns="67595" bIns="33798"/>
          <a:lstStyle>
            <a:lvl1pPr marL="0" indent="0" algn="ctr">
              <a:buNone/>
              <a:defRPr sz="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3259138" y="2777492"/>
            <a:ext cx="2445202" cy="58292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3639329" y="2833760"/>
            <a:ext cx="1694390" cy="259035"/>
          </a:xfrm>
          <a:prstGeom prst="rect">
            <a:avLst/>
          </a:prstGeom>
        </p:spPr>
        <p:txBody>
          <a:bodyPr vert="horz" lIns="0" tIns="28802" rIns="0" bIns="28802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3639329" y="3114854"/>
            <a:ext cx="1694390" cy="171338"/>
          </a:xfrm>
          <a:prstGeom prst="rect">
            <a:avLst/>
          </a:prstGeom>
        </p:spPr>
        <p:txBody>
          <a:bodyPr vert="horz" lIns="0" tIns="28802" rIns="0" bIns="28802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6236837" y="3601883"/>
            <a:ext cx="2445202" cy="6310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236837" y="1184914"/>
            <a:ext cx="2445202" cy="1581148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67595" tIns="33798" rIns="67595" bIns="33798"/>
          <a:lstStyle>
            <a:lvl1pPr marL="0" indent="0" algn="ctr">
              <a:buNone/>
              <a:defRPr sz="8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6236837" y="2777492"/>
            <a:ext cx="2445202" cy="58292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617027" y="2833760"/>
            <a:ext cx="1694390" cy="259035"/>
          </a:xfrm>
          <a:prstGeom prst="rect">
            <a:avLst/>
          </a:prstGeom>
        </p:spPr>
        <p:txBody>
          <a:bodyPr vert="horz" lIns="0" tIns="28802" rIns="0" bIns="28802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/>
              <a:t>RESULT 1</a:t>
            </a:r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617027" y="3114854"/>
            <a:ext cx="1694390" cy="171338"/>
          </a:xfrm>
          <a:prstGeom prst="rect">
            <a:avLst/>
          </a:prstGeom>
        </p:spPr>
        <p:txBody>
          <a:bodyPr vert="horz" lIns="0" tIns="28802" rIns="0" bIns="28802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3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2022/4/28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2854A03-91AF-448A-9954-517C0577E5F0}" type="datetimeFigureOut">
              <a:rPr lang="zh-CN" altLang="en-US" smtClean="0"/>
              <a:t>2022/4/28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2EEFC946-6D13-4F8C-9740-992A906A613E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2050" name="Picture 2" descr="C:\Users\Administrator\Desktop\j.jpg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0"/>
            <a:ext cx="9144000" cy="514826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60" r:id="rId10"/>
  </p:sldLayoutIdLst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66" name="梯形 65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7" name="梯形 66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69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梯形 69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1" name="梯形 70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2" name="梯形 71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3" name="梯形 72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4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6" name="梯形 85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3425869" y="267438"/>
            <a:ext cx="2292350" cy="321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雷达站的软硬件结构体系</a:t>
            </a:r>
          </a:p>
        </p:txBody>
      </p:sp>
      <p:grpSp>
        <p:nvGrpSpPr>
          <p:cNvPr id="118" name="组合 117"/>
          <p:cNvGrpSpPr/>
          <p:nvPr/>
        </p:nvGrpSpPr>
        <p:grpSpPr>
          <a:xfrm>
            <a:off x="1839278" y="2581752"/>
            <a:ext cx="5448776" cy="823437"/>
            <a:chOff x="3997" y="4417"/>
            <a:chExt cx="11441" cy="1729"/>
          </a:xfrm>
        </p:grpSpPr>
        <p:sp>
          <p:nvSpPr>
            <p:cNvPr id="50" name="圆角矩形 49"/>
            <p:cNvSpPr/>
            <p:nvPr/>
          </p:nvSpPr>
          <p:spPr>
            <a:xfrm>
              <a:off x="4049" y="4417"/>
              <a:ext cx="11348" cy="1729"/>
            </a:xfrm>
            <a:prstGeom prst="roundRect">
              <a:avLst>
                <a:gd name="adj" fmla="val 5369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523" y="4636"/>
              <a:ext cx="2257" cy="62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8937" y="4678"/>
              <a:ext cx="2108" cy="62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11254" y="4694"/>
              <a:ext cx="4053" cy="62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6733" y="5404"/>
              <a:ext cx="1883" cy="62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1334" y="4752"/>
              <a:ext cx="410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50" dirty="0">
                  <a:solidFill>
                    <a:schemeClr val="bg1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提供视野内敌方车辆位置信息</a:t>
              </a: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8958" y="4752"/>
              <a:ext cx="208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50" dirty="0">
                  <a:solidFill>
                    <a:schemeClr val="bg1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处理相机数据</a:t>
              </a: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6922" y="5446"/>
              <a:ext cx="156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50" dirty="0">
                  <a:solidFill>
                    <a:schemeClr val="bg1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敌我识别</a:t>
              </a: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6613" y="4747"/>
              <a:ext cx="207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50" dirty="0">
                  <a:solidFill>
                    <a:schemeClr val="bg1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分析比赛数据</a:t>
              </a: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997" y="5016"/>
              <a:ext cx="2148" cy="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FCAA22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软件</a:t>
              </a:r>
            </a:p>
          </p:txBody>
        </p:sp>
      </p:grpSp>
      <p:sp>
        <p:nvSpPr>
          <p:cNvPr id="80" name="圆角矩形 105"/>
          <p:cNvSpPr/>
          <p:nvPr/>
        </p:nvSpPr>
        <p:spPr>
          <a:xfrm>
            <a:off x="4139327" y="3068479"/>
            <a:ext cx="989638" cy="29622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19" name="组合 118"/>
          <p:cNvGrpSpPr/>
          <p:nvPr/>
        </p:nvGrpSpPr>
        <p:grpSpPr>
          <a:xfrm>
            <a:off x="1864043" y="3782851"/>
            <a:ext cx="5404485" cy="421005"/>
            <a:chOff x="4068" y="6515"/>
            <a:chExt cx="11348" cy="884"/>
          </a:xfrm>
        </p:grpSpPr>
        <p:sp>
          <p:nvSpPr>
            <p:cNvPr id="54" name="圆角矩形 53"/>
            <p:cNvSpPr/>
            <p:nvPr/>
          </p:nvSpPr>
          <p:spPr>
            <a:xfrm>
              <a:off x="4068" y="6515"/>
              <a:ext cx="11348" cy="884"/>
            </a:xfrm>
            <a:prstGeom prst="roundRect">
              <a:avLst>
                <a:gd name="adj" fmla="val 5369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6694" y="6646"/>
              <a:ext cx="1524" cy="62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8425" y="6646"/>
              <a:ext cx="1524" cy="62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10156" y="6646"/>
              <a:ext cx="1524" cy="62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11887" y="6646"/>
              <a:ext cx="1524" cy="62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1" name="圆角矩形 90"/>
            <p:cNvSpPr/>
            <p:nvPr/>
          </p:nvSpPr>
          <p:spPr>
            <a:xfrm>
              <a:off x="13618" y="6646"/>
              <a:ext cx="1524" cy="622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6743" y="6716"/>
              <a:ext cx="1571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50" dirty="0">
                  <a:solidFill>
                    <a:schemeClr val="bg1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比赛进程</a:t>
              </a: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8588" y="6716"/>
              <a:ext cx="119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50" dirty="0">
                  <a:solidFill>
                    <a:schemeClr val="bg1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血量</a:t>
              </a: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10205" y="6716"/>
              <a:ext cx="1506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50" dirty="0">
                  <a:solidFill>
                    <a:schemeClr val="bg1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装甲信息</a:t>
              </a: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1936" y="6715"/>
              <a:ext cx="152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50" dirty="0">
                  <a:solidFill>
                    <a:schemeClr val="bg1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发射信息</a:t>
              </a: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3667" y="6716"/>
              <a:ext cx="1524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050" dirty="0">
                  <a:solidFill>
                    <a:schemeClr val="bg1"/>
                  </a:solidFill>
                  <a:latin typeface="方正兰亭中黑简体" charset="0"/>
                  <a:ea typeface="方正兰亭中黑简体" charset="0"/>
                </a:rPr>
                <a:t>增益</a:t>
              </a:r>
              <a:r>
                <a:rPr lang="zh-CN" altLang="en-US" sz="1050" dirty="0">
                  <a:solidFill>
                    <a:schemeClr val="bg1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信息</a:t>
              </a: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4087" y="6691"/>
              <a:ext cx="2148" cy="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solidFill>
                    <a:srgbClr val="FCAA22"/>
                  </a:solidFill>
                  <a:latin typeface="方正兰亭中黑简体" panose="02000000000000000000" charset="-122"/>
                  <a:ea typeface="方正兰亭中黑简体" panose="02000000000000000000" charset="-122"/>
                </a:rPr>
                <a:t>裁判系统</a:t>
              </a:r>
            </a:p>
          </p:txBody>
        </p:sp>
      </p:grpSp>
      <p:grpSp>
        <p:nvGrpSpPr>
          <p:cNvPr id="126" name="组 11"/>
          <p:cNvGrpSpPr/>
          <p:nvPr/>
        </p:nvGrpSpPr>
        <p:grpSpPr>
          <a:xfrm rot="5400000">
            <a:off x="3882911" y="3500719"/>
            <a:ext cx="262689" cy="205740"/>
            <a:chOff x="3342698" y="4288536"/>
            <a:chExt cx="350252" cy="274320"/>
          </a:xfrm>
          <a:solidFill>
            <a:srgbClr val="44546A"/>
          </a:solidFill>
        </p:grpSpPr>
        <p:sp>
          <p:nvSpPr>
            <p:cNvPr id="127" name="燕尾形 126"/>
            <p:cNvSpPr/>
            <p:nvPr/>
          </p:nvSpPr>
          <p:spPr>
            <a:xfrm>
              <a:off x="3342698" y="4288536"/>
              <a:ext cx="206478" cy="2743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28" name="燕尾形 127"/>
            <p:cNvSpPr/>
            <p:nvPr/>
          </p:nvSpPr>
          <p:spPr>
            <a:xfrm>
              <a:off x="3486472" y="4288536"/>
              <a:ext cx="206478" cy="2743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129" name="组 11"/>
          <p:cNvGrpSpPr/>
          <p:nvPr/>
        </p:nvGrpSpPr>
        <p:grpSpPr>
          <a:xfrm rot="16200000">
            <a:off x="5179264" y="3500719"/>
            <a:ext cx="262689" cy="205740"/>
            <a:chOff x="3342698" y="4288536"/>
            <a:chExt cx="350252" cy="274320"/>
          </a:xfrm>
          <a:solidFill>
            <a:srgbClr val="44546A"/>
          </a:solidFill>
        </p:grpSpPr>
        <p:sp>
          <p:nvSpPr>
            <p:cNvPr id="130" name="燕尾形 129"/>
            <p:cNvSpPr/>
            <p:nvPr/>
          </p:nvSpPr>
          <p:spPr>
            <a:xfrm>
              <a:off x="3342698" y="4288536"/>
              <a:ext cx="206478" cy="2743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31" name="燕尾形 130"/>
            <p:cNvSpPr/>
            <p:nvPr/>
          </p:nvSpPr>
          <p:spPr>
            <a:xfrm>
              <a:off x="3486472" y="4288536"/>
              <a:ext cx="206478" cy="27432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54041" y="1166336"/>
            <a:ext cx="5423535" cy="1355815"/>
            <a:chOff x="2472055" y="1555115"/>
            <a:chExt cx="7231380" cy="1807753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472055" y="1555115"/>
              <a:ext cx="7231380" cy="1379855"/>
              <a:chOff x="4028" y="1910"/>
              <a:chExt cx="11388" cy="2173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4068" y="1910"/>
                <a:ext cx="11348" cy="2173"/>
              </a:xfrm>
              <a:prstGeom prst="roundRect">
                <a:avLst>
                  <a:gd name="adj" fmla="val 5369"/>
                </a:avLst>
              </a:prstGeom>
              <a:solidFill>
                <a:srgbClr val="3136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6214" y="3096"/>
                <a:ext cx="9084" cy="899"/>
              </a:xfrm>
              <a:prstGeom prst="roundRect">
                <a:avLst>
                  <a:gd name="adj" fmla="val 5369"/>
                </a:avLst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4028" y="2034"/>
                <a:ext cx="11272" cy="1813"/>
                <a:chOff x="4028" y="2034"/>
                <a:chExt cx="11272" cy="1813"/>
              </a:xfrm>
            </p:grpSpPr>
            <p:sp>
              <p:nvSpPr>
                <p:cNvPr id="34" name="圆角矩形 33"/>
                <p:cNvSpPr/>
                <p:nvPr/>
              </p:nvSpPr>
              <p:spPr>
                <a:xfrm>
                  <a:off x="6216" y="2034"/>
                  <a:ext cx="9084" cy="818"/>
                </a:xfrm>
                <a:prstGeom prst="roundRect">
                  <a:avLst>
                    <a:gd name="adj" fmla="val 5369"/>
                  </a:avLst>
                </a:prstGeom>
                <a:solidFill>
                  <a:srgbClr val="44546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5" name="圆角矩形 4"/>
                <p:cNvSpPr/>
                <p:nvPr/>
              </p:nvSpPr>
              <p:spPr>
                <a:xfrm>
                  <a:off x="8891" y="2142"/>
                  <a:ext cx="4369" cy="619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350" dirty="0"/>
                    <a:t>i7</a:t>
                  </a:r>
                  <a:r>
                    <a:rPr lang="zh-CN" altLang="en-US" sz="1350"/>
                    <a:t>-</a:t>
                  </a:r>
                  <a:r>
                    <a:rPr lang="en-US" altLang="zh-CN" sz="1350" dirty="0"/>
                    <a:t>10750H</a:t>
                  </a:r>
                  <a:r>
                    <a:rPr lang="zh-CN" altLang="en-US" sz="1350"/>
                    <a:t>+</a:t>
                  </a:r>
                  <a:r>
                    <a:rPr lang="en-US" altLang="zh-CN" sz="1350" dirty="0"/>
                    <a:t>2070MaxQ</a:t>
                  </a:r>
                  <a:endParaRPr lang="zh-CN" altLang="en-US" sz="1350"/>
                </a:p>
              </p:txBody>
            </p:sp>
            <p:sp>
              <p:nvSpPr>
                <p:cNvPr id="13" name="圆角矩形 12"/>
                <p:cNvSpPr/>
                <p:nvPr/>
              </p:nvSpPr>
              <p:spPr>
                <a:xfrm>
                  <a:off x="8818" y="3225"/>
                  <a:ext cx="3888" cy="62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98" name="文本框 97"/>
                <p:cNvSpPr txBox="1"/>
                <p:nvPr/>
              </p:nvSpPr>
              <p:spPr>
                <a:xfrm>
                  <a:off x="8937" y="3295"/>
                  <a:ext cx="3769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1050" dirty="0">
                      <a:solidFill>
                        <a:schemeClr val="bg1"/>
                      </a:solidFill>
                      <a:latin typeface="方正兰亭中黑简体" charset="0"/>
                      <a:ea typeface="方正兰亭中黑简体" charset="0"/>
                    </a:rPr>
                    <a:t>MV630C</a:t>
                  </a:r>
                  <a:r>
                    <a:rPr lang="zh-CN" altLang="en-US" sz="1050" dirty="0">
                      <a:solidFill>
                        <a:schemeClr val="bg1"/>
                      </a:solidFill>
                      <a:latin typeface="方正兰亭中黑简体" panose="02000000000000000000" charset="-122"/>
                      <a:ea typeface="方正兰亭中黑简体" panose="02000000000000000000" charset="-122"/>
                    </a:rPr>
                    <a:t>（搭配不同镜头）</a:t>
                  </a:r>
                  <a:endParaRPr lang="en-US" altLang="zh-CN" sz="1050" dirty="0">
                    <a:solidFill>
                      <a:schemeClr val="bg1"/>
                    </a:solidFill>
                    <a:latin typeface="方正兰亭中黑简体" panose="02000000000000000000" charset="-122"/>
                    <a:ea typeface="方正兰亭中黑简体" panose="02000000000000000000" charset="-122"/>
                  </a:endParaRPr>
                </a:p>
              </p:txBody>
            </p:sp>
            <p:sp>
              <p:nvSpPr>
                <p:cNvPr id="99" name="文本框 98"/>
                <p:cNvSpPr txBox="1"/>
                <p:nvPr/>
              </p:nvSpPr>
              <p:spPr>
                <a:xfrm>
                  <a:off x="6293" y="2213"/>
                  <a:ext cx="1455" cy="8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zh-CN" altLang="en-US" sz="1050" dirty="0">
                      <a:solidFill>
                        <a:schemeClr val="bg1"/>
                      </a:solidFill>
                      <a:latin typeface="方正兰亭中黑简体" panose="02000000000000000000" charset="-122"/>
                      <a:ea typeface="方正兰亭中黑简体" panose="02000000000000000000" charset="-122"/>
                    </a:rPr>
                    <a:t>计算平台</a:t>
                  </a:r>
                  <a:endParaRPr lang="en-US" altLang="zh-CN" sz="1050" dirty="0">
                    <a:solidFill>
                      <a:schemeClr val="bg1"/>
                    </a:solidFill>
                    <a:latin typeface="方正兰亭中黑简体" panose="02000000000000000000" charset="-122"/>
                    <a:ea typeface="方正兰亭中黑简体" panose="02000000000000000000" charset="-122"/>
                  </a:endParaRPr>
                </a:p>
              </p:txBody>
            </p:sp>
            <p:sp>
              <p:nvSpPr>
                <p:cNvPr id="100" name="文本框 99"/>
                <p:cNvSpPr txBox="1"/>
                <p:nvPr/>
              </p:nvSpPr>
              <p:spPr>
                <a:xfrm>
                  <a:off x="6528" y="3260"/>
                  <a:ext cx="1221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zh-CN" altLang="en-US" sz="1050" dirty="0">
                      <a:solidFill>
                        <a:schemeClr val="bg1"/>
                      </a:solidFill>
                      <a:latin typeface="方正兰亭中黑简体" panose="02000000000000000000" charset="-122"/>
                      <a:ea typeface="方正兰亭中黑简体" panose="02000000000000000000" charset="-122"/>
                    </a:rPr>
                    <a:t>相机</a:t>
                  </a:r>
                </a:p>
              </p:txBody>
            </p:sp>
            <p:sp>
              <p:nvSpPr>
                <p:cNvPr id="114" name="文本框 113"/>
                <p:cNvSpPr txBox="1"/>
                <p:nvPr/>
              </p:nvSpPr>
              <p:spPr>
                <a:xfrm>
                  <a:off x="4028" y="2586"/>
                  <a:ext cx="2148" cy="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200" dirty="0">
                      <a:solidFill>
                        <a:srgbClr val="FCAA22"/>
                      </a:solidFill>
                      <a:latin typeface="方正兰亭中黑简体" panose="02000000000000000000" charset="-122"/>
                      <a:ea typeface="方正兰亭中黑简体" panose="02000000000000000000" charset="-122"/>
                    </a:rPr>
                    <a:t>硬件</a:t>
                  </a:r>
                </a:p>
              </p:txBody>
            </p:sp>
          </p:grpSp>
        </p:grpSp>
        <p:grpSp>
          <p:nvGrpSpPr>
            <p:cNvPr id="123" name="组 11"/>
            <p:cNvGrpSpPr/>
            <p:nvPr/>
          </p:nvGrpSpPr>
          <p:grpSpPr>
            <a:xfrm rot="5400000">
              <a:off x="5185544" y="3050582"/>
              <a:ext cx="350252" cy="274320"/>
              <a:chOff x="3342698" y="4288536"/>
              <a:chExt cx="350252" cy="274320"/>
            </a:xfrm>
            <a:solidFill>
              <a:srgbClr val="44546A"/>
            </a:solidFill>
          </p:grpSpPr>
          <p:sp>
            <p:nvSpPr>
              <p:cNvPr id="124" name="燕尾形 123"/>
              <p:cNvSpPr/>
              <p:nvPr/>
            </p:nvSpPr>
            <p:spPr>
              <a:xfrm>
                <a:off x="3342698" y="4288536"/>
                <a:ext cx="206478" cy="27432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燕尾形 124"/>
              <p:cNvSpPr/>
              <p:nvPr/>
            </p:nvSpPr>
            <p:spPr>
              <a:xfrm>
                <a:off x="3486472" y="4288536"/>
                <a:ext cx="206478" cy="27432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2" name="组 11"/>
            <p:cNvGrpSpPr/>
            <p:nvPr/>
          </p:nvGrpSpPr>
          <p:grpSpPr>
            <a:xfrm rot="16200000">
              <a:off x="6905685" y="3050582"/>
              <a:ext cx="350252" cy="274320"/>
              <a:chOff x="3342698" y="4288536"/>
              <a:chExt cx="350252" cy="274320"/>
            </a:xfrm>
            <a:solidFill>
              <a:srgbClr val="44546A"/>
            </a:solidFill>
          </p:grpSpPr>
          <p:sp>
            <p:nvSpPr>
              <p:cNvPr id="133" name="燕尾形 132"/>
              <p:cNvSpPr/>
              <p:nvPr/>
            </p:nvSpPr>
            <p:spPr>
              <a:xfrm>
                <a:off x="3342698" y="4288536"/>
                <a:ext cx="206478" cy="27432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燕尾形 133"/>
              <p:cNvSpPr/>
              <p:nvPr/>
            </p:nvSpPr>
            <p:spPr>
              <a:xfrm>
                <a:off x="3486472" y="4288536"/>
                <a:ext cx="206478" cy="27432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文本框 74"/>
          <p:cNvSpPr txBox="1"/>
          <p:nvPr/>
        </p:nvSpPr>
        <p:spPr>
          <a:xfrm>
            <a:off x="4159029" y="3079506"/>
            <a:ext cx="989638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方正兰亭中黑简体" panose="02000000000000000000" charset="-122"/>
                <a:ea typeface="方正兰亭中黑简体" panose="02000000000000000000" charset="-122"/>
              </a:rPr>
              <a:t>基地危险预警</a:t>
            </a:r>
          </a:p>
        </p:txBody>
      </p:sp>
      <p:sp>
        <p:nvSpPr>
          <p:cNvPr id="79" name="圆角矩形 105"/>
          <p:cNvSpPr/>
          <p:nvPr/>
        </p:nvSpPr>
        <p:spPr>
          <a:xfrm>
            <a:off x="5328854" y="3042761"/>
            <a:ext cx="1520434" cy="29622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6" name="文本框 75"/>
          <p:cNvSpPr txBox="1"/>
          <p:nvPr/>
        </p:nvSpPr>
        <p:spPr>
          <a:xfrm>
            <a:off x="5328854" y="3087554"/>
            <a:ext cx="1520434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方正兰亭中黑简体" panose="02000000000000000000" charset="-122"/>
                <a:ea typeface="方正兰亭中黑简体" panose="02000000000000000000" charset="-122"/>
              </a:rPr>
              <a:t>车辆布防建议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34" name="梯形 3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梯形 3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梯形 38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梯形 41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梯形 43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梯形 44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梯形 46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296722" y="267714"/>
            <a:ext cx="2509020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雷达站相关展示</a:t>
            </a:r>
            <a:r>
              <a:rPr kumimoji="1" lang="en-US" altLang="zh-CN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—</a:t>
            </a:r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哨兵策略</a:t>
            </a:r>
          </a:p>
        </p:txBody>
      </p:sp>
      <p:sp>
        <p:nvSpPr>
          <p:cNvPr id="51" name="矩形 50"/>
          <p:cNvSpPr/>
          <p:nvPr/>
        </p:nvSpPr>
        <p:spPr>
          <a:xfrm>
            <a:off x="287931" y="772708"/>
            <a:ext cx="8594177" cy="3281581"/>
          </a:xfrm>
          <a:prstGeom prst="rect">
            <a:avLst/>
          </a:prstGeom>
          <a:noFill/>
          <a:ln w="19050">
            <a:solidFill>
              <a:srgbClr val="313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2" name="梯形 51"/>
          <p:cNvSpPr/>
          <p:nvPr/>
        </p:nvSpPr>
        <p:spPr>
          <a:xfrm>
            <a:off x="275389" y="695940"/>
            <a:ext cx="1181100" cy="6334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3" name="梯形 52"/>
          <p:cNvSpPr/>
          <p:nvPr/>
        </p:nvSpPr>
        <p:spPr>
          <a:xfrm rot="10800000">
            <a:off x="5360735" y="4139104"/>
            <a:ext cx="3540543" cy="6477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BD573AE-F627-40D8-B8F3-BDF959F735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0" y="796115"/>
            <a:ext cx="4922022" cy="32581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19E642C-C4A0-465D-92FE-C99693E97D91}"/>
              </a:ext>
            </a:extLst>
          </p:cNvPr>
          <p:cNvSpPr txBox="1"/>
          <p:nvPr/>
        </p:nvSpPr>
        <p:spPr>
          <a:xfrm>
            <a:off x="5508104" y="987574"/>
            <a:ext cx="3096344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FFFF"/>
                </a:solidFill>
              </a:rPr>
              <a:t>哨兵策略分为两种：自动控制以及强制控制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zh-CN" altLang="en-US" sz="1350" dirty="0">
                <a:solidFill>
                  <a:srgbClr val="FFFFFF"/>
                </a:solidFill>
              </a:rPr>
              <a:t>自动控制：雷达向哨兵播报全场车辆位置，当敌方车辆接近哨兵时，雷达根据哨兵及敌方车辆位置计算，向哨兵提供建议前往位置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zh-CN" altLang="en-US" sz="1350" dirty="0">
                <a:solidFill>
                  <a:srgbClr val="FFFFFF"/>
                </a:solidFill>
              </a:rPr>
              <a:t>强制控制：云台手可按键（</a:t>
            </a:r>
            <a:r>
              <a:rPr lang="en-US" altLang="zh-CN" sz="1350" dirty="0">
                <a:solidFill>
                  <a:srgbClr val="FFFFFF"/>
                </a:solidFill>
              </a:rPr>
              <a:t>WASD</a:t>
            </a:r>
            <a:r>
              <a:rPr lang="zh-CN" altLang="en-US" sz="1350" dirty="0">
                <a:solidFill>
                  <a:srgbClr val="FFFFFF"/>
                </a:solidFill>
              </a:rPr>
              <a:t>）强制控制哨兵运动，一般应用于敌方飞坡等情况</a:t>
            </a:r>
          </a:p>
        </p:txBody>
      </p:sp>
    </p:spTree>
    <p:extLst>
      <p:ext uri="{BB962C8B-B14F-4D97-AF65-F5344CB8AC3E}">
        <p14:creationId xmlns:p14="http://schemas.microsoft.com/office/powerpoint/2010/main" val="11799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34" name="梯形 3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梯形 3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梯形 38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梯形 41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梯形 43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梯形 44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梯形 46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296722" y="267714"/>
            <a:ext cx="2509020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雷达站相关展示</a:t>
            </a:r>
            <a:r>
              <a:rPr kumimoji="1" lang="en-US" altLang="zh-CN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—</a:t>
            </a:r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血量评估</a:t>
            </a:r>
          </a:p>
        </p:txBody>
      </p:sp>
      <p:sp>
        <p:nvSpPr>
          <p:cNvPr id="51" name="矩形 50"/>
          <p:cNvSpPr/>
          <p:nvPr/>
        </p:nvSpPr>
        <p:spPr>
          <a:xfrm>
            <a:off x="287931" y="772708"/>
            <a:ext cx="8676557" cy="3281581"/>
          </a:xfrm>
          <a:prstGeom prst="rect">
            <a:avLst/>
          </a:prstGeom>
          <a:noFill/>
          <a:ln w="19050">
            <a:solidFill>
              <a:srgbClr val="313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2" name="梯形 51"/>
          <p:cNvSpPr/>
          <p:nvPr/>
        </p:nvSpPr>
        <p:spPr>
          <a:xfrm>
            <a:off x="275389" y="695940"/>
            <a:ext cx="1181100" cy="6334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3" name="梯形 52"/>
          <p:cNvSpPr/>
          <p:nvPr/>
        </p:nvSpPr>
        <p:spPr>
          <a:xfrm rot="10800000">
            <a:off x="5360735" y="4139104"/>
            <a:ext cx="3540543" cy="6477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68B11AB-E3E7-43B1-9995-EA09536A4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0" y="833042"/>
            <a:ext cx="4366074" cy="31068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4DF1FB-211A-4A2A-91C7-BF4C36D74A47}"/>
              </a:ext>
            </a:extLst>
          </p:cNvPr>
          <p:cNvSpPr txBox="1"/>
          <p:nvPr/>
        </p:nvSpPr>
        <p:spPr>
          <a:xfrm>
            <a:off x="5004048" y="1131590"/>
            <a:ext cx="35283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FFFF"/>
                </a:solidFill>
              </a:rPr>
              <a:t>雷达读取裁判系统血量信息，并与车对应，以小地图定位为准，当敌方车辆血量低于阈值时，以我方车辆血量，位置，数量以及敌方车辆血量，位置，数量进行加权计算，得出最优策略，并向我方对应车辆播报建议信息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zh-CN" altLang="en-US" sz="1350" dirty="0">
                <a:solidFill>
                  <a:srgbClr val="FFFFFF"/>
                </a:solidFill>
              </a:rPr>
              <a:t>当比赛剩余时间较少时，以敌方车辆血量，我方车辆血量以及距敌方距离进行加权计算，对车辆应前往位置进行建议</a:t>
            </a:r>
          </a:p>
        </p:txBody>
      </p:sp>
    </p:spTree>
    <p:extLst>
      <p:ext uri="{BB962C8B-B14F-4D97-AF65-F5344CB8AC3E}">
        <p14:creationId xmlns:p14="http://schemas.microsoft.com/office/powerpoint/2010/main" val="170164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94" name="梯形 9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5" name="梯形 9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96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梯形 111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9" name="梯形 118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0" name="梯形 119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1" name="梯形 120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2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3" name="梯形 122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3146014" y="267438"/>
            <a:ext cx="2852063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雷达站视觉图像处理流程</a:t>
            </a:r>
            <a:r>
              <a:rPr kumimoji="1" lang="en-US" altLang="zh-CN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--</a:t>
            </a:r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主干</a:t>
            </a:r>
            <a:endParaRPr kumimoji="1" lang="en-US" altLang="zh-CN" sz="1500" b="1" dirty="0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cs typeface="兰亭黑-简" panose="020000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09055" y="625079"/>
            <a:ext cx="871700" cy="437674"/>
            <a:chOff x="2110060" y="1632968"/>
            <a:chExt cx="1161850" cy="583622"/>
          </a:xfrm>
        </p:grpSpPr>
        <p:sp>
          <p:nvSpPr>
            <p:cNvPr id="9217" name="文本框 9216"/>
            <p:cNvSpPr txBox="1"/>
            <p:nvPr/>
          </p:nvSpPr>
          <p:spPr>
            <a:xfrm>
              <a:off x="2114085" y="1738987"/>
              <a:ext cx="1157825" cy="398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95000"/>
                    </a:schemeClr>
                  </a:solidFill>
                  <a:latin typeface="方正兰亭细黑简体" panose="02000000000000000000" charset="-122"/>
                  <a:ea typeface="方正兰亭细黑简体" panose="02000000000000000000" charset="-122"/>
                  <a:cs typeface="兰亭黑-简" panose="02000000000000000000" charset="-122"/>
                  <a:sym typeface="微软雅黑 Light" panose="020B0502040204020203" charset="-122"/>
                </a:rPr>
                <a:t>开始采集图像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2110060" y="1632968"/>
              <a:ext cx="1132290" cy="583622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0F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cxnSp>
        <p:nvCxnSpPr>
          <p:cNvPr id="20" name="直线连接符 19"/>
          <p:cNvCxnSpPr/>
          <p:nvPr/>
        </p:nvCxnSpPr>
        <p:spPr>
          <a:xfrm rot="10800000">
            <a:off x="1450658" y="1069658"/>
            <a:ext cx="476" cy="515303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258604" y="857131"/>
            <a:ext cx="2184559" cy="2733052"/>
            <a:chOff x="543" y="1433"/>
            <a:chExt cx="4587" cy="5739"/>
          </a:xfrm>
        </p:grpSpPr>
        <p:cxnSp>
          <p:nvCxnSpPr>
            <p:cNvPr id="110" name="直线连接符 109"/>
            <p:cNvCxnSpPr>
              <a:endCxn id="14" idx="1"/>
            </p:cNvCxnSpPr>
            <p:nvPr/>
          </p:nvCxnSpPr>
          <p:spPr>
            <a:xfrm flipV="1">
              <a:off x="543" y="6619"/>
              <a:ext cx="950" cy="15"/>
            </a:xfrm>
            <a:prstGeom prst="line">
              <a:avLst/>
            </a:prstGeom>
            <a:ln w="9525" cap="flat" cmpd="sng" algn="ctr">
              <a:solidFill>
                <a:srgbClr val="FCAA22"/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/>
            <p:nvPr/>
          </p:nvCxnSpPr>
          <p:spPr>
            <a:xfrm rot="10800000">
              <a:off x="3047" y="4170"/>
              <a:ext cx="0" cy="460"/>
            </a:xfrm>
            <a:prstGeom prst="line">
              <a:avLst/>
            </a:prstGeom>
            <a:ln w="9525">
              <a:solidFill>
                <a:srgbClr val="FCAA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/>
            <p:nvPr/>
          </p:nvCxnSpPr>
          <p:spPr>
            <a:xfrm flipV="1">
              <a:off x="3047" y="5484"/>
              <a:ext cx="0" cy="505"/>
            </a:xfrm>
            <a:prstGeom prst="line">
              <a:avLst/>
            </a:prstGeom>
            <a:ln w="9525">
              <a:solidFill>
                <a:srgbClr val="FCAA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1290" y="4646"/>
              <a:ext cx="3546" cy="795"/>
              <a:chOff x="924945" y="5269305"/>
              <a:chExt cx="2250937" cy="504825"/>
            </a:xfrm>
          </p:grpSpPr>
          <p:sp>
            <p:nvSpPr>
              <p:cNvPr id="113" name="文本框 112"/>
              <p:cNvSpPr txBox="1"/>
              <p:nvPr/>
            </p:nvSpPr>
            <p:spPr>
              <a:xfrm>
                <a:off x="924945" y="5288742"/>
                <a:ext cx="2250937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>
                        <a:lumMod val="95000"/>
                      </a:schemeClr>
                    </a:solidFill>
                    <a:latin typeface="方正兰亭细黑简体" charset="0"/>
                    <a:ea typeface="方正兰亭细黑简体" charset="0"/>
                    <a:cs typeface="兰亭黑-简" charset="0"/>
                    <a:sym typeface="微软雅黑 Light" panose="020B0502040204020203" charset="-122"/>
                  </a:rPr>
                  <a:t>车辆</a:t>
                </a:r>
                <a:r>
                  <a:rPr lang="en-US" altLang="zh-CN" sz="900" dirty="0">
                    <a:solidFill>
                      <a:schemeClr val="bg1">
                        <a:lumMod val="95000"/>
                      </a:schemeClr>
                    </a:solidFill>
                    <a:latin typeface="方正兰亭细黑简体" charset="0"/>
                    <a:ea typeface="方正兰亭细黑简体" charset="0"/>
                    <a:cs typeface="兰亭黑-简" charset="0"/>
                    <a:sym typeface="微软雅黑 Light" panose="020B0502040204020203" charset="-122"/>
                  </a:rPr>
                  <a:t>ROI</a:t>
                </a:r>
                <a:r>
                  <a:rPr lang="zh-CN" altLang="en-US" sz="900" dirty="0">
                    <a:solidFill>
                      <a:schemeClr val="bg1">
                        <a:lumMod val="95000"/>
                      </a:schemeClr>
                    </a:solidFill>
                    <a:latin typeface="方正兰亭细黑简体" charset="0"/>
                    <a:ea typeface="方正兰亭细黑简体" charset="0"/>
                    <a:cs typeface="兰亭黑-简" charset="0"/>
                    <a:sym typeface="微软雅黑 Light" panose="020B0502040204020203" charset="-122"/>
                  </a:rPr>
                  <a:t>图像队列合成</a:t>
                </a:r>
                <a:endParaRPr lang="zh-CN" altLang="en-US" sz="900" dirty="0">
                  <a:solidFill>
                    <a:schemeClr val="bg1">
                      <a:lumMod val="95000"/>
                    </a:schemeClr>
                  </a:solidFill>
                  <a:latin typeface="方正兰亭细黑简体" panose="02000000000000000000" charset="-122"/>
                  <a:ea typeface="方正兰亭细黑简体" panose="02000000000000000000" charset="-122"/>
                  <a:cs typeface="兰亭黑-简" panose="02000000000000000000" charset="-122"/>
                  <a:sym typeface="微软雅黑 Light" panose="020B0502040204020203" charset="-122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1029467" y="5269305"/>
                <a:ext cx="2038350" cy="504825"/>
              </a:xfrm>
              <a:prstGeom prst="roundRect">
                <a:avLst/>
              </a:prstGeom>
              <a:noFill/>
              <a:ln w="38100">
                <a:solidFill>
                  <a:srgbClr val="FCAA2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0F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75" y="2996"/>
              <a:ext cx="4155" cy="1155"/>
              <a:chOff x="645849" y="2154830"/>
              <a:chExt cx="2638425" cy="733425"/>
            </a:xfrm>
          </p:grpSpPr>
          <p:sp>
            <p:nvSpPr>
              <p:cNvPr id="93" name="圆角矩形 18"/>
              <p:cNvSpPr/>
              <p:nvPr/>
            </p:nvSpPr>
            <p:spPr>
              <a:xfrm>
                <a:off x="645849" y="2154830"/>
                <a:ext cx="2638425" cy="733425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0F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1140708" y="2338050"/>
                <a:ext cx="169164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chemeClr val="bg1">
                        <a:lumMod val="95000"/>
                      </a:schemeClr>
                    </a:solidFill>
                    <a:latin typeface="方正兰亭细黑简体" panose="02000000000000000000" charset="-122"/>
                    <a:ea typeface="方正兰亭细黑简体" panose="02000000000000000000" charset="-122"/>
                    <a:cs typeface="兰亭黑-简" panose="02000000000000000000" charset="-122"/>
                    <a:sym typeface="微软雅黑 Light" panose="020B0502040204020203" charset="-122"/>
                  </a:rPr>
                  <a:t>YOLO_v5</a:t>
                </a:r>
                <a:r>
                  <a:rPr lang="zh-CN" altLang="en-US" sz="900" dirty="0">
                    <a:solidFill>
                      <a:schemeClr val="bg1">
                        <a:lumMod val="95000"/>
                      </a:schemeClr>
                    </a:solidFill>
                    <a:latin typeface="方正兰亭细黑简体" panose="02000000000000000000" charset="-122"/>
                    <a:ea typeface="方正兰亭细黑简体" panose="02000000000000000000" charset="-122"/>
                    <a:cs typeface="兰亭黑-简" panose="02000000000000000000" charset="-122"/>
                    <a:sym typeface="微软雅黑 Light" panose="020B0502040204020203" charset="-122"/>
                  </a:rPr>
                  <a:t>车辆识别模型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450" y="6000"/>
              <a:ext cx="3155" cy="1172"/>
              <a:chOff x="6321560" y="4632018"/>
              <a:chExt cx="2003237" cy="743798"/>
            </a:xfrm>
          </p:grpSpPr>
          <p:sp>
            <p:nvSpPr>
              <p:cNvPr id="102" name="圆角矩形 17"/>
              <p:cNvSpPr/>
              <p:nvPr/>
            </p:nvSpPr>
            <p:spPr>
              <a:xfrm>
                <a:off x="6362647" y="4632018"/>
                <a:ext cx="1962150" cy="685800"/>
              </a:xfrm>
              <a:prstGeom prst="roundRect">
                <a:avLst/>
              </a:prstGeom>
              <a:noFill/>
              <a:ln w="38100">
                <a:solidFill>
                  <a:srgbClr val="00B0F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B0F0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6321560" y="4700381"/>
                <a:ext cx="1994364" cy="675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>
                        <a:lumMod val="95000"/>
                      </a:schemeClr>
                    </a:solidFill>
                    <a:latin typeface="方正兰亭细黑简体" charset="0"/>
                    <a:ea typeface="方正兰亭细黑简体" charset="0"/>
                    <a:cs typeface="兰亭黑-简" charset="0"/>
                    <a:sym typeface="微软雅黑 Light" panose="020B0502040204020203" charset="-122"/>
                  </a:rPr>
                  <a:t>识别</a:t>
                </a:r>
                <a:r>
                  <a:rPr lang="en-US" altLang="zh-CN" sz="900" dirty="0">
                    <a:solidFill>
                      <a:schemeClr val="bg1">
                        <a:lumMod val="95000"/>
                      </a:schemeClr>
                    </a:solidFill>
                    <a:latin typeface="方正兰亭细黑简体" charset="0"/>
                    <a:ea typeface="方正兰亭细黑简体" charset="0"/>
                    <a:cs typeface="兰亭黑-简" charset="0"/>
                    <a:sym typeface="微软雅黑 Light" panose="020B0502040204020203" charset="-122"/>
                  </a:rPr>
                  <a:t>ROI</a:t>
                </a:r>
                <a:r>
                  <a:rPr lang="zh-CN" altLang="en-US" sz="900" dirty="0">
                    <a:solidFill>
                      <a:schemeClr val="bg1">
                        <a:lumMod val="95000"/>
                      </a:schemeClr>
                    </a:solidFill>
                    <a:latin typeface="方正兰亭细黑简体" charset="0"/>
                    <a:ea typeface="方正兰亭细黑简体" charset="0"/>
                    <a:cs typeface="兰亭黑-简" charset="0"/>
                    <a:sym typeface="微软雅黑 Light" panose="020B0502040204020203" charset="-122"/>
                  </a:rPr>
                  <a:t>队列中是否含有装甲板</a:t>
                </a:r>
                <a:endParaRPr lang="zh-CN" altLang="en-US" sz="900" dirty="0">
                  <a:solidFill>
                    <a:schemeClr val="bg1">
                      <a:lumMod val="95000"/>
                    </a:schemeClr>
                  </a:solidFill>
                  <a:latin typeface="方正兰亭细黑简体" panose="02000000000000000000" charset="-122"/>
                  <a:ea typeface="方正兰亭细黑简体" panose="02000000000000000000" charset="-122"/>
                  <a:cs typeface="兰亭黑-简" panose="02000000000000000000" charset="-122"/>
                  <a:sym typeface="微软雅黑 Light" panose="020B0502040204020203" charset="-122"/>
                </a:endParaRPr>
              </a:p>
            </p:txBody>
          </p:sp>
        </p:grpSp>
        <p:sp>
          <p:nvSpPr>
            <p:cNvPr id="118" name="文本框 117"/>
            <p:cNvSpPr txBox="1"/>
            <p:nvPr/>
          </p:nvSpPr>
          <p:spPr>
            <a:xfrm>
              <a:off x="667" y="6055"/>
              <a:ext cx="43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否</a:t>
              </a:r>
            </a:p>
          </p:txBody>
        </p:sp>
        <p:cxnSp>
          <p:nvCxnSpPr>
            <p:cNvPr id="125" name="直线连接符 103"/>
            <p:cNvCxnSpPr/>
            <p:nvPr/>
          </p:nvCxnSpPr>
          <p:spPr>
            <a:xfrm flipV="1">
              <a:off x="558" y="1433"/>
              <a:ext cx="15" cy="5196"/>
            </a:xfrm>
            <a:prstGeom prst="line">
              <a:avLst/>
            </a:prstGeom>
            <a:ln w="9525" cap="flat" cmpd="sng" algn="ctr">
              <a:solidFill>
                <a:srgbClr val="FCAA22"/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直线连接符 103"/>
          <p:cNvCxnSpPr>
            <a:cxnSpLocks/>
          </p:cNvCxnSpPr>
          <p:nvPr/>
        </p:nvCxnSpPr>
        <p:spPr>
          <a:xfrm>
            <a:off x="276377" y="855920"/>
            <a:ext cx="743189" cy="1"/>
          </a:xfrm>
          <a:prstGeom prst="line">
            <a:avLst/>
          </a:prstGeom>
          <a:ln w="9525">
            <a:solidFill>
              <a:srgbClr val="FCA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1964566" y="1007529"/>
            <a:ext cx="3680044" cy="3916907"/>
            <a:chOff x="4575" y="2037"/>
            <a:chExt cx="7727" cy="8224"/>
          </a:xfrm>
        </p:grpSpPr>
        <p:sp>
          <p:nvSpPr>
            <p:cNvPr id="5" name="圆角矩形 17"/>
            <p:cNvSpPr/>
            <p:nvPr/>
          </p:nvSpPr>
          <p:spPr>
            <a:xfrm>
              <a:off x="4575" y="7931"/>
              <a:ext cx="2025" cy="788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0F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err="1"/>
                <a:t>Livox</a:t>
              </a:r>
              <a:r>
                <a:rPr lang="en-US" altLang="zh-CN" sz="900" dirty="0"/>
                <a:t> </a:t>
              </a:r>
              <a:r>
                <a:rPr lang="zh-CN" altLang="en-US" sz="900" dirty="0"/>
                <a:t>激光点云</a:t>
              </a:r>
            </a:p>
          </p:txBody>
        </p:sp>
        <p:grpSp>
          <p:nvGrpSpPr>
            <p:cNvPr id="11" name="组合 10"/>
            <p:cNvGrpSpPr/>
            <p:nvPr userDrawn="1"/>
          </p:nvGrpSpPr>
          <p:grpSpPr>
            <a:xfrm>
              <a:off x="5454" y="2037"/>
              <a:ext cx="6848" cy="8224"/>
              <a:chOff x="4997" y="1776"/>
              <a:chExt cx="6848" cy="8224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97" y="6000"/>
                <a:ext cx="433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050" dirty="0">
                    <a:solidFill>
                      <a:schemeClr val="bg1"/>
                    </a:solidFill>
                  </a:rPr>
                  <a:t>是</a:t>
                </a:r>
              </a:p>
            </p:txBody>
          </p:sp>
          <p:grpSp>
            <p:nvGrpSpPr>
              <p:cNvPr id="10" name="组合 9"/>
              <p:cNvGrpSpPr/>
              <p:nvPr userDrawn="1"/>
            </p:nvGrpSpPr>
            <p:grpSpPr>
              <a:xfrm>
                <a:off x="5212" y="1776"/>
                <a:ext cx="6633" cy="8224"/>
                <a:chOff x="5212" y="1776"/>
                <a:chExt cx="6633" cy="8224"/>
              </a:xfrm>
            </p:grpSpPr>
            <p:grpSp>
              <p:nvGrpSpPr>
                <p:cNvPr id="8" name="组合 7"/>
                <p:cNvGrpSpPr/>
                <p:nvPr/>
              </p:nvGrpSpPr>
              <p:grpSpPr>
                <a:xfrm>
                  <a:off x="8237" y="8862"/>
                  <a:ext cx="1893" cy="1138"/>
                  <a:chOff x="1963110" y="4976623"/>
                  <a:chExt cx="1202372" cy="722557"/>
                </a:xfrm>
              </p:grpSpPr>
              <p:sp>
                <p:nvSpPr>
                  <p:cNvPr id="72" name="圆角矩形 71"/>
                  <p:cNvSpPr/>
                  <p:nvPr/>
                </p:nvSpPr>
                <p:spPr>
                  <a:xfrm>
                    <a:off x="1963110" y="4976623"/>
                    <a:ext cx="1202372" cy="722557"/>
                  </a:xfrm>
                  <a:prstGeom prst="roundRect">
                    <a:avLst>
                      <a:gd name="adj" fmla="val 10340"/>
                    </a:avLst>
                  </a:prstGeom>
                  <a:solidFill>
                    <a:srgbClr val="FCAA22">
                      <a:alpha val="6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sz="1350" dirty="0"/>
                  </a:p>
                </p:txBody>
              </p:sp>
              <p:sp>
                <p:nvSpPr>
                  <p:cNvPr id="91" name="文本框 90"/>
                  <p:cNvSpPr txBox="1"/>
                  <p:nvPr/>
                </p:nvSpPr>
                <p:spPr>
                  <a:xfrm>
                    <a:off x="2150474" y="5186229"/>
                    <a:ext cx="857039" cy="30644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zh-CN" altLang="en-US" sz="900" b="1" dirty="0">
                        <a:solidFill>
                          <a:schemeClr val="bg1"/>
                        </a:solidFill>
                        <a:latin typeface="方正兰亭中黑简体" panose="02000000000000000000" charset="-122"/>
                        <a:ea typeface="方正兰亭中黑简体" panose="02000000000000000000" charset="-122"/>
                        <a:cs typeface="兰亭黑-简" panose="02000000000000000000" charset="-122"/>
                      </a:rPr>
                      <a:t>裁判系统</a:t>
                    </a:r>
                    <a:endParaRPr kumimoji="1" lang="en-US" altLang="zh-CN" sz="900" b="1" dirty="0">
                      <a:solidFill>
                        <a:schemeClr val="bg1"/>
                      </a:solidFill>
                      <a:latin typeface="方正兰亭中黑简体" panose="02000000000000000000" charset="-122"/>
                      <a:ea typeface="方正兰亭中黑简体" panose="02000000000000000000" charset="-122"/>
                      <a:cs typeface="兰亭黑-简" panose="02000000000000000000" charset="-122"/>
                    </a:endParaRPr>
                  </a:p>
                </p:txBody>
              </p:sp>
            </p:grpSp>
            <p:cxnSp>
              <p:nvCxnSpPr>
                <p:cNvPr id="106" name="直线连接符 97"/>
                <p:cNvCxnSpPr>
                  <a:cxnSpLocks/>
                </p:cNvCxnSpPr>
                <p:nvPr/>
              </p:nvCxnSpPr>
              <p:spPr>
                <a:xfrm flipH="1">
                  <a:off x="5227" y="6528"/>
                  <a:ext cx="1643" cy="0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线连接符 97"/>
                <p:cNvCxnSpPr/>
                <p:nvPr/>
              </p:nvCxnSpPr>
              <p:spPr>
                <a:xfrm flipH="1">
                  <a:off x="6254" y="2419"/>
                  <a:ext cx="8" cy="4162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组合 45"/>
                <p:cNvGrpSpPr/>
                <p:nvPr/>
              </p:nvGrpSpPr>
              <p:grpSpPr>
                <a:xfrm>
                  <a:off x="7396" y="3604"/>
                  <a:ext cx="3545" cy="1597"/>
                  <a:chOff x="7820660" y="4390474"/>
                  <a:chExt cx="2250937" cy="1516876"/>
                </a:xfrm>
              </p:grpSpPr>
              <p:sp>
                <p:nvSpPr>
                  <p:cNvPr id="17" name="圆角矩形 16"/>
                  <p:cNvSpPr/>
                  <p:nvPr/>
                </p:nvSpPr>
                <p:spPr>
                  <a:xfrm>
                    <a:off x="7820660" y="4390474"/>
                    <a:ext cx="2250937" cy="1272540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FCAA22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B0F0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129" name="文本框 128"/>
                  <p:cNvSpPr txBox="1"/>
                  <p:nvPr/>
                </p:nvSpPr>
                <p:spPr>
                  <a:xfrm>
                    <a:off x="7888142" y="4482947"/>
                    <a:ext cx="2147516" cy="1424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方正兰亭细黑简体" panose="02000000000000000000" charset="-122"/>
                        <a:ea typeface="方正兰亭细黑简体" panose="02000000000000000000" charset="-122"/>
                        <a:cs typeface="兰亭黑-简" panose="02000000000000000000" charset="-122"/>
                        <a:sym typeface="微软雅黑 Light" panose="020B0502040204020203" charset="-122"/>
                      </a:rPr>
                      <a:t>判断当前敌方车辆是否进入到我方哨站</a:t>
                    </a:r>
                    <a:r>
                      <a:rPr lang="en-US" altLang="zh-CN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方正兰亭细黑简体" panose="02000000000000000000" charset="-122"/>
                        <a:ea typeface="方正兰亭细黑简体" panose="02000000000000000000" charset="-122"/>
                        <a:cs typeface="兰亭黑-简" panose="02000000000000000000" charset="-122"/>
                        <a:sym typeface="微软雅黑 Light" panose="020B0502040204020203" charset="-122"/>
                      </a:rPr>
                      <a:t>/</a:t>
                    </a:r>
                    <a:r>
                      <a: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方正兰亭细黑简体" panose="02000000000000000000" charset="-122"/>
                        <a:ea typeface="方正兰亭细黑简体" panose="02000000000000000000" charset="-122"/>
                        <a:cs typeface="兰亭黑-简" panose="02000000000000000000" charset="-122"/>
                        <a:sym typeface="微软雅黑 Light" panose="020B0502040204020203" charset="-122"/>
                      </a:rPr>
                      <a:t>基地防御范围内</a:t>
                    </a:r>
                  </a:p>
                </p:txBody>
              </p:sp>
            </p:grpSp>
            <p:grpSp>
              <p:nvGrpSpPr>
                <p:cNvPr id="159" name="组合 158"/>
                <p:cNvGrpSpPr/>
                <p:nvPr/>
              </p:nvGrpSpPr>
              <p:grpSpPr>
                <a:xfrm>
                  <a:off x="7369" y="1776"/>
                  <a:ext cx="4354" cy="6566"/>
                  <a:chOff x="-3590565" y="1803633"/>
                  <a:chExt cx="2764743" cy="4169361"/>
                </a:xfrm>
              </p:grpSpPr>
              <p:grpSp>
                <p:nvGrpSpPr>
                  <p:cNvPr id="163" name="组合 162"/>
                  <p:cNvGrpSpPr/>
                  <p:nvPr/>
                </p:nvGrpSpPr>
                <p:grpSpPr>
                  <a:xfrm>
                    <a:off x="-3590565" y="1803633"/>
                    <a:ext cx="2319381" cy="855158"/>
                    <a:chOff x="-2885955" y="2065908"/>
                    <a:chExt cx="2319381" cy="855158"/>
                  </a:xfrm>
                </p:grpSpPr>
                <p:sp>
                  <p:nvSpPr>
                    <p:cNvPr id="172" name="圆角矩形 18"/>
                    <p:cNvSpPr/>
                    <p:nvPr/>
                  </p:nvSpPr>
                  <p:spPr>
                    <a:xfrm>
                      <a:off x="-2885955" y="2069920"/>
                      <a:ext cx="2319381" cy="851146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00B0F0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B0F0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 dirty="0"/>
                    </a:p>
                  </p:txBody>
                </p:sp>
                <p:sp>
                  <p:nvSpPr>
                    <p:cNvPr id="171" name="文本框 170"/>
                    <p:cNvSpPr txBox="1"/>
                    <p:nvPr/>
                  </p:nvSpPr>
                  <p:spPr>
                    <a:xfrm>
                      <a:off x="-2863140" y="2065908"/>
                      <a:ext cx="2268240" cy="6755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方正兰亭细黑简体" panose="02000000000000000000" charset="-122"/>
                          <a:ea typeface="方正兰亭细黑简体" panose="02000000000000000000" charset="-122"/>
                          <a:cs typeface="兰亭黑-简" panose="02000000000000000000" charset="-122"/>
                          <a:sym typeface="微软雅黑 Light" panose="020B0502040204020203" charset="-122"/>
                        </a:rPr>
                        <a:t>选取场地特征点，通过仿射变换解算各车辆空间位置</a:t>
                      </a:r>
                    </a:p>
                  </p:txBody>
                </p:sp>
              </p:grpSp>
              <p:grpSp>
                <p:nvGrpSpPr>
                  <p:cNvPr id="165" name="组合 164"/>
                  <p:cNvGrpSpPr/>
                  <p:nvPr/>
                </p:nvGrpSpPr>
                <p:grpSpPr>
                  <a:xfrm>
                    <a:off x="-2957000" y="4554224"/>
                    <a:ext cx="2131178" cy="1418770"/>
                    <a:chOff x="2416898" y="4945437"/>
                    <a:chExt cx="2131178" cy="1418770"/>
                  </a:xfrm>
                </p:grpSpPr>
                <p:sp>
                  <p:nvSpPr>
                    <p:cNvPr id="167" name="文本框 166"/>
                    <p:cNvSpPr txBox="1"/>
                    <p:nvPr/>
                  </p:nvSpPr>
                  <p:spPr>
                    <a:xfrm>
                      <a:off x="3745836" y="5097551"/>
                      <a:ext cx="802240" cy="122927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方正兰亭细黑简体" panose="02000000000000000000" charset="-122"/>
                          <a:ea typeface="方正兰亭细黑简体" panose="02000000000000000000" charset="-122"/>
                          <a:cs typeface="兰亭黑-简" panose="02000000000000000000" charset="-122"/>
                          <a:sym typeface="微软雅黑 Light" panose="020B0502040204020203" charset="-122"/>
                        </a:rPr>
                        <a:t>绘制操作手比赛小地图</a:t>
                      </a:r>
                    </a:p>
                  </p:txBody>
                </p:sp>
                <p:sp>
                  <p:nvSpPr>
                    <p:cNvPr id="168" name="圆角矩形 17"/>
                    <p:cNvSpPr/>
                    <p:nvPr/>
                  </p:nvSpPr>
                  <p:spPr>
                    <a:xfrm>
                      <a:off x="2416898" y="4945437"/>
                      <a:ext cx="1046739" cy="1418770"/>
                    </a:xfrm>
                    <a:prstGeom prst="roundRect">
                      <a:avLst/>
                    </a:prstGeom>
                    <a:noFill/>
                    <a:ln w="38100">
                      <a:solidFill>
                        <a:srgbClr val="00B0F0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00B0F0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 dirty="0"/>
                    </a:p>
                  </p:txBody>
                </p:sp>
              </p:grpSp>
            </p:grpSp>
            <p:cxnSp>
              <p:nvCxnSpPr>
                <p:cNvPr id="192" name="直线连接符 97"/>
                <p:cNvCxnSpPr>
                  <a:stCxn id="17" idx="2"/>
                  <a:endCxn id="168" idx="0"/>
                </p:cNvCxnSpPr>
                <p:nvPr/>
              </p:nvCxnSpPr>
              <p:spPr>
                <a:xfrm>
                  <a:off x="9169" y="4944"/>
                  <a:ext cx="23" cy="1164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线连接符 97"/>
                <p:cNvCxnSpPr>
                  <a:stCxn id="72" idx="0"/>
                  <a:endCxn id="99" idx="2"/>
                </p:cNvCxnSpPr>
                <p:nvPr/>
              </p:nvCxnSpPr>
              <p:spPr>
                <a:xfrm flipV="1">
                  <a:off x="9184" y="8342"/>
                  <a:ext cx="1909" cy="520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线连接符 97"/>
                <p:cNvCxnSpPr>
                  <a:stCxn id="172" idx="1"/>
                </p:cNvCxnSpPr>
                <p:nvPr/>
              </p:nvCxnSpPr>
              <p:spPr>
                <a:xfrm flipH="1">
                  <a:off x="6286" y="2452"/>
                  <a:ext cx="1119" cy="0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线连接符 97"/>
                <p:cNvCxnSpPr>
                  <a:stCxn id="17" idx="0"/>
                  <a:endCxn id="172" idx="2"/>
                </p:cNvCxnSpPr>
                <p:nvPr/>
              </p:nvCxnSpPr>
              <p:spPr>
                <a:xfrm flipH="1" flipV="1">
                  <a:off x="9158" y="3085"/>
                  <a:ext cx="12" cy="519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线连接符 97"/>
                <p:cNvCxnSpPr>
                  <a:stCxn id="100" idx="0"/>
                  <a:endCxn id="17" idx="2"/>
                </p:cNvCxnSpPr>
                <p:nvPr/>
              </p:nvCxnSpPr>
              <p:spPr>
                <a:xfrm flipV="1">
                  <a:off x="7337" y="4944"/>
                  <a:ext cx="1832" cy="1164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圆角矩形 17"/>
                <p:cNvSpPr/>
                <p:nvPr/>
              </p:nvSpPr>
              <p:spPr>
                <a:xfrm>
                  <a:off x="10342" y="6108"/>
                  <a:ext cx="1503" cy="2234"/>
                </a:xfrm>
                <a:prstGeom prst="roundRect">
                  <a:avLst/>
                </a:prstGeom>
                <a:noFill/>
                <a:ln w="38100">
                  <a:solidFill>
                    <a:srgbClr val="00B0F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B0F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grpSp>
              <p:nvGrpSpPr>
                <p:cNvPr id="44" name="组合 43"/>
                <p:cNvGrpSpPr/>
                <p:nvPr/>
              </p:nvGrpSpPr>
              <p:grpSpPr>
                <a:xfrm>
                  <a:off x="6511" y="6108"/>
                  <a:ext cx="1650" cy="2229"/>
                  <a:chOff x="7911314" y="4613564"/>
                  <a:chExt cx="1181671" cy="1203859"/>
                </a:xfrm>
              </p:grpSpPr>
              <p:sp>
                <p:nvSpPr>
                  <p:cNvPr id="100" name="圆角矩形 17"/>
                  <p:cNvSpPr/>
                  <p:nvPr/>
                </p:nvSpPr>
                <p:spPr>
                  <a:xfrm>
                    <a:off x="7912246" y="4613564"/>
                    <a:ext cx="1180739" cy="1203859"/>
                  </a:xfrm>
                  <a:prstGeom prst="roundRect">
                    <a:avLst/>
                  </a:prstGeom>
                  <a:noFill/>
                  <a:ln w="38100">
                    <a:solidFill>
                      <a:srgbClr val="00B0F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B0F0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50"/>
                  </a:p>
                </p:txBody>
              </p:sp>
              <p:sp>
                <p:nvSpPr>
                  <p:cNvPr id="101" name="文本框 100"/>
                  <p:cNvSpPr txBox="1"/>
                  <p:nvPr/>
                </p:nvSpPr>
                <p:spPr>
                  <a:xfrm>
                    <a:off x="7911314" y="4690276"/>
                    <a:ext cx="1172343" cy="1045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方正兰亭细黑简体" panose="02000000000000000000" charset="-122"/>
                        <a:ea typeface="方正兰亭细黑简体" panose="02000000000000000000" charset="-122"/>
                        <a:cs typeface="兰亭黑-简" panose="02000000000000000000" charset="-122"/>
                        <a:sym typeface="微软雅黑 Light" panose="020B0502040204020203" charset="-122"/>
                      </a:rPr>
                      <a:t>基地危险警告（突出防御范围内敌方车辆）</a:t>
                    </a:r>
                  </a:p>
                </p:txBody>
              </p:sp>
            </p:grpSp>
            <p:sp>
              <p:nvSpPr>
                <p:cNvPr id="103" name="文本框 102"/>
                <p:cNvSpPr txBox="1"/>
                <p:nvPr/>
              </p:nvSpPr>
              <p:spPr>
                <a:xfrm>
                  <a:off x="8395" y="6259"/>
                  <a:ext cx="1633" cy="1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900" dirty="0">
                      <a:solidFill>
                        <a:schemeClr val="bg1">
                          <a:lumMod val="95000"/>
                        </a:schemeClr>
                      </a:solidFill>
                      <a:latin typeface="方正兰亭细黑简体" panose="02000000000000000000" charset="-122"/>
                      <a:ea typeface="方正兰亭细黑简体" panose="02000000000000000000" charset="-122"/>
                      <a:cs typeface="兰亭黑-简" panose="02000000000000000000" charset="-122"/>
                      <a:sym typeface="微软雅黑 Light" panose="020B0502040204020203" charset="-122"/>
                    </a:rPr>
                    <a:t>哨站危险警告（突出防御范围内敌方车辆）</a:t>
                  </a:r>
                </a:p>
              </p:txBody>
            </p:sp>
            <p:cxnSp>
              <p:nvCxnSpPr>
                <p:cNvPr id="111" name="直线连接符 97"/>
                <p:cNvCxnSpPr>
                  <a:stCxn id="17" idx="2"/>
                  <a:endCxn id="99" idx="0"/>
                </p:cNvCxnSpPr>
                <p:nvPr/>
              </p:nvCxnSpPr>
              <p:spPr>
                <a:xfrm>
                  <a:off x="9169" y="4944"/>
                  <a:ext cx="1924" cy="1164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线连接符 97"/>
                <p:cNvCxnSpPr>
                  <a:stCxn id="72" idx="0"/>
                  <a:endCxn id="100" idx="2"/>
                </p:cNvCxnSpPr>
                <p:nvPr/>
              </p:nvCxnSpPr>
              <p:spPr>
                <a:xfrm flipH="1" flipV="1">
                  <a:off x="7337" y="8336"/>
                  <a:ext cx="1848" cy="525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线连接符 97"/>
                <p:cNvCxnSpPr>
                  <a:stCxn id="72" idx="0"/>
                  <a:endCxn id="168" idx="2"/>
                </p:cNvCxnSpPr>
                <p:nvPr/>
              </p:nvCxnSpPr>
              <p:spPr>
                <a:xfrm flipV="1">
                  <a:off x="9184" y="8342"/>
                  <a:ext cx="7" cy="520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线连接符 97"/>
                <p:cNvCxnSpPr/>
                <p:nvPr/>
              </p:nvCxnSpPr>
              <p:spPr>
                <a:xfrm flipH="1">
                  <a:off x="5212" y="6536"/>
                  <a:ext cx="15" cy="1106"/>
                </a:xfrm>
                <a:prstGeom prst="line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5" name="直线连接符 97"/>
          <p:cNvCxnSpPr/>
          <p:nvPr/>
        </p:nvCxnSpPr>
        <p:spPr>
          <a:xfrm flipH="1" flipV="1">
            <a:off x="1872422" y="842882"/>
            <a:ext cx="4988273" cy="26789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 userDrawn="1"/>
        </p:nvGrpSpPr>
        <p:grpSpPr>
          <a:xfrm>
            <a:off x="6661547" y="705446"/>
            <a:ext cx="1410653" cy="2228850"/>
            <a:chOff x="12206" y="1369"/>
            <a:chExt cx="2962" cy="4680"/>
          </a:xfrm>
        </p:grpSpPr>
        <p:sp>
          <p:nvSpPr>
            <p:cNvPr id="9" name="圆角矩形 17"/>
            <p:cNvSpPr/>
            <p:nvPr/>
          </p:nvSpPr>
          <p:spPr>
            <a:xfrm>
              <a:off x="12654" y="1369"/>
              <a:ext cx="2085" cy="780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0F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/>
                <a:t>发射井附近取</a:t>
              </a:r>
              <a:r>
                <a:rPr lang="en-US" altLang="zh-CN" sz="900"/>
                <a:t>ROI</a:t>
              </a:r>
              <a:endParaRPr lang="zh-CN" altLang="en-US" sz="900"/>
            </a:p>
          </p:txBody>
        </p:sp>
        <p:sp>
          <p:nvSpPr>
            <p:cNvPr id="21" name="圆角矩形 17"/>
            <p:cNvSpPr/>
            <p:nvPr/>
          </p:nvSpPr>
          <p:spPr>
            <a:xfrm>
              <a:off x="12206" y="2756"/>
              <a:ext cx="2963" cy="788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0F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/>
                <a:t>监测对方飞镖发射状况</a:t>
              </a:r>
            </a:p>
          </p:txBody>
        </p:sp>
        <p:sp>
          <p:nvSpPr>
            <p:cNvPr id="22" name="圆角矩形 17"/>
            <p:cNvSpPr/>
            <p:nvPr/>
          </p:nvSpPr>
          <p:spPr>
            <a:xfrm>
              <a:off x="12413" y="4050"/>
              <a:ext cx="2531" cy="788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0F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/>
                <a:t>切换反导状态</a:t>
              </a:r>
            </a:p>
          </p:txBody>
        </p:sp>
        <p:sp>
          <p:nvSpPr>
            <p:cNvPr id="24" name="圆角矩形 17"/>
            <p:cNvSpPr/>
            <p:nvPr/>
          </p:nvSpPr>
          <p:spPr>
            <a:xfrm>
              <a:off x="12425" y="5263"/>
              <a:ext cx="2531" cy="788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0F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/>
                <a:t>发送状态控制信息至哨兵</a:t>
              </a:r>
            </a:p>
          </p:txBody>
        </p:sp>
        <p:cxnSp>
          <p:nvCxnSpPr>
            <p:cNvPr id="25" name="直线连接符 19"/>
            <p:cNvCxnSpPr/>
            <p:nvPr/>
          </p:nvCxnSpPr>
          <p:spPr>
            <a:xfrm rot="10800000" flipH="1" flipV="1">
              <a:off x="13690" y="2127"/>
              <a:ext cx="1" cy="632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19"/>
            <p:cNvCxnSpPr/>
            <p:nvPr/>
          </p:nvCxnSpPr>
          <p:spPr>
            <a:xfrm rot="10800000">
              <a:off x="13683" y="3546"/>
              <a:ext cx="1" cy="520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19"/>
            <p:cNvCxnSpPr/>
            <p:nvPr/>
          </p:nvCxnSpPr>
          <p:spPr>
            <a:xfrm rot="10800000">
              <a:off x="13683" y="4802"/>
              <a:ext cx="1" cy="463"/>
            </a:xfrm>
            <a:prstGeom prst="line">
              <a:avLst/>
            </a:prstGeom>
            <a:ln w="952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圆角矩形 17"/>
          <p:cNvSpPr/>
          <p:nvPr/>
        </p:nvSpPr>
        <p:spPr>
          <a:xfrm>
            <a:off x="5809799" y="3069030"/>
            <a:ext cx="715839" cy="106407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66878" y="3156788"/>
            <a:ext cx="658760" cy="89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latin typeface="方正兰亭细黑简体" charset="0"/>
                <a:ea typeface="方正兰亭细黑简体" charset="0"/>
                <a:cs typeface="兰亭黑-简" charset="0"/>
                <a:sym typeface="微软雅黑 Light" panose="020B0502040204020203" charset="-122"/>
              </a:rPr>
              <a:t>对敌方低血量车辆进行目标路径规划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latin typeface="方正兰亭细黑简体" panose="02000000000000000000" charset="-122"/>
              <a:ea typeface="方正兰亭细黑简体" panose="02000000000000000000" charset="-122"/>
              <a:cs typeface="兰亭黑-简" panose="02000000000000000000" charset="-122"/>
              <a:sym typeface="微软雅黑 Light" panose="020B0502040204020203" charset="-122"/>
            </a:endParaRPr>
          </a:p>
        </p:txBody>
      </p:sp>
      <p:cxnSp>
        <p:nvCxnSpPr>
          <p:cNvPr id="34" name="直线连接符 97"/>
          <p:cNvCxnSpPr/>
          <p:nvPr/>
        </p:nvCxnSpPr>
        <p:spPr>
          <a:xfrm flipH="1">
            <a:off x="6184821" y="1312307"/>
            <a:ext cx="3810" cy="1776770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97"/>
          <p:cNvCxnSpPr/>
          <p:nvPr/>
        </p:nvCxnSpPr>
        <p:spPr>
          <a:xfrm flipH="1">
            <a:off x="5244584" y="1310164"/>
            <a:ext cx="952619" cy="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97"/>
          <p:cNvCxnSpPr/>
          <p:nvPr/>
        </p:nvCxnSpPr>
        <p:spPr>
          <a:xfrm flipV="1">
            <a:off x="4393406" y="4125516"/>
            <a:ext cx="1784210" cy="256421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 userDrawn="1"/>
        </p:nvSpPr>
        <p:spPr>
          <a:xfrm>
            <a:off x="6661547" y="3562946"/>
            <a:ext cx="2241352" cy="110728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350" dirty="0">
                <a:solidFill>
                  <a:srgbClr val="FFFFFF"/>
                </a:solidFill>
              </a:rPr>
              <a:t>利用修改结构后的</a:t>
            </a:r>
            <a:r>
              <a:rPr lang="en-US" altLang="zh-CN" sz="1350" dirty="0">
                <a:solidFill>
                  <a:srgbClr val="FFFFFF"/>
                </a:solidFill>
              </a:rPr>
              <a:t>YOLOv5</a:t>
            </a:r>
            <a:r>
              <a:rPr lang="zh-CN" altLang="en-US" sz="1350" dirty="0">
                <a:solidFill>
                  <a:srgbClr val="FFFFFF"/>
                </a:solidFill>
              </a:rPr>
              <a:t>神经网络和合并车辆</a:t>
            </a:r>
            <a:r>
              <a:rPr lang="en-US" altLang="zh-CN" sz="1350" dirty="0">
                <a:solidFill>
                  <a:srgbClr val="FFFFFF"/>
                </a:solidFill>
              </a:rPr>
              <a:t>ROI</a:t>
            </a:r>
            <a:r>
              <a:rPr lang="zh-CN" altLang="en-US" sz="1350" dirty="0">
                <a:solidFill>
                  <a:srgbClr val="FFFFFF"/>
                </a:solidFill>
              </a:rPr>
              <a:t>队列的方式将网络处理速度提高至纯双层网络的</a:t>
            </a:r>
            <a:r>
              <a:rPr lang="en-US" altLang="zh-CN" sz="1350" dirty="0">
                <a:solidFill>
                  <a:srgbClr val="FFFFFF"/>
                </a:solidFill>
              </a:rPr>
              <a:t>6</a:t>
            </a:r>
            <a:r>
              <a:rPr lang="zh-CN" altLang="en-US" sz="1350" dirty="0">
                <a:solidFill>
                  <a:srgbClr val="FFFFFF"/>
                </a:solidFill>
              </a:rPr>
              <a:t>倍，帧率稳定在</a:t>
            </a:r>
            <a:r>
              <a:rPr lang="en-US" altLang="zh-CN" sz="1350" dirty="0">
                <a:solidFill>
                  <a:srgbClr val="FFFFFF"/>
                </a:solidFill>
              </a:rPr>
              <a:t>30FPS</a:t>
            </a:r>
            <a:r>
              <a:rPr lang="zh-CN" altLang="en-US" sz="1350" dirty="0">
                <a:solidFill>
                  <a:srgbClr val="FFFFFF"/>
                </a:solidFill>
              </a:rPr>
              <a:t>+</a:t>
            </a:r>
            <a:endParaRPr lang="zh-CN" altLang="en-US"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94" name="梯形 9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5" name="梯形 9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96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梯形 111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9" name="梯形 118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0" name="梯形 119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1" name="梯形 120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2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3" name="梯形 122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3130304" y="302330"/>
            <a:ext cx="2893741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雷达站图像处理流程</a:t>
            </a:r>
            <a:r>
              <a:rPr kumimoji="1" lang="en-US" altLang="zh-CN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—</a:t>
            </a:r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联合标定</a:t>
            </a:r>
            <a:endParaRPr kumimoji="1" lang="en-US" altLang="zh-CN" sz="1500" b="1" dirty="0" err="1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4C4205C3-D771-4688-8A6A-889A22803F40}"/>
              </a:ext>
            </a:extLst>
          </p:cNvPr>
          <p:cNvSpPr/>
          <p:nvPr/>
        </p:nvSpPr>
        <p:spPr>
          <a:xfrm>
            <a:off x="6876256" y="1753696"/>
            <a:ext cx="1800200" cy="1008104"/>
          </a:xfrm>
          <a:prstGeom prst="flowChartProcess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90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E98C2BD-0604-4C8C-8B00-C7FDF7ED0606}"/>
              </a:ext>
            </a:extLst>
          </p:cNvPr>
          <p:cNvSpPr/>
          <p:nvPr/>
        </p:nvSpPr>
        <p:spPr>
          <a:xfrm>
            <a:off x="7092280" y="1984528"/>
            <a:ext cx="1800200" cy="931031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90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230473C-676A-4749-836D-865B7727E73E}"/>
              </a:ext>
            </a:extLst>
          </p:cNvPr>
          <p:cNvSpPr txBox="1"/>
          <p:nvPr/>
        </p:nvSpPr>
        <p:spPr>
          <a:xfrm>
            <a:off x="7164288" y="1753696"/>
            <a:ext cx="1512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雷达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3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维坐标系空间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8BA92EE-0CEC-402F-B81D-346CE69A5963}"/>
              </a:ext>
            </a:extLst>
          </p:cNvPr>
          <p:cNvSpPr txBox="1"/>
          <p:nvPr/>
        </p:nvSpPr>
        <p:spPr>
          <a:xfrm>
            <a:off x="7380312" y="1995686"/>
            <a:ext cx="1224136" cy="277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相机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3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维坐标系空间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4003E4-B968-4F4B-8FC3-94CA57D1A510}"/>
              </a:ext>
            </a:extLst>
          </p:cNvPr>
          <p:cNvSpPr/>
          <p:nvPr/>
        </p:nvSpPr>
        <p:spPr>
          <a:xfrm>
            <a:off x="7092280" y="2226518"/>
            <a:ext cx="360040" cy="20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E78E9D0-CD29-4B56-908A-D53372486FFB}"/>
              </a:ext>
            </a:extLst>
          </p:cNvPr>
          <p:cNvSpPr/>
          <p:nvPr/>
        </p:nvSpPr>
        <p:spPr>
          <a:xfrm>
            <a:off x="7092280" y="2551359"/>
            <a:ext cx="432048" cy="2308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3EFA7F-FA25-403D-9F7A-E767FD2447CE}"/>
              </a:ext>
            </a:extLst>
          </p:cNvPr>
          <p:cNvSpPr txBox="1"/>
          <p:nvPr/>
        </p:nvSpPr>
        <p:spPr>
          <a:xfrm>
            <a:off x="7056276" y="2196902"/>
            <a:ext cx="432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a typeface="方正兰亭细黑简体" panose="02000000000000000000"/>
              </a:rPr>
              <a:t>雷达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C758DBB-9712-4891-9028-5C9D1F573EF3}"/>
              </a:ext>
            </a:extLst>
          </p:cNvPr>
          <p:cNvSpPr txBox="1"/>
          <p:nvPr/>
        </p:nvSpPr>
        <p:spPr>
          <a:xfrm>
            <a:off x="7092280" y="2571750"/>
            <a:ext cx="432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a typeface="方正兰亭细黑简体" panose="02000000000000000000"/>
              </a:rPr>
              <a:t>相机</a:t>
            </a:r>
          </a:p>
        </p:txBody>
      </p:sp>
      <p:sp>
        <p:nvSpPr>
          <p:cNvPr id="47" name="立方体 46">
            <a:extLst>
              <a:ext uri="{FF2B5EF4-FFF2-40B4-BE49-F238E27FC236}">
                <a16:creationId xmlns:a16="http://schemas.microsoft.com/office/drawing/2014/main" id="{8EFBC6B9-2F37-4B70-9DE5-AB6B893E62D2}"/>
              </a:ext>
            </a:extLst>
          </p:cNvPr>
          <p:cNvSpPr/>
          <p:nvPr/>
        </p:nvSpPr>
        <p:spPr>
          <a:xfrm>
            <a:off x="7869006" y="2386952"/>
            <a:ext cx="360040" cy="2308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8F71F50-FFB3-4AA6-8774-62FDC80B1D5E}"/>
              </a:ext>
            </a:extLst>
          </p:cNvPr>
          <p:cNvCxnSpPr>
            <a:stCxn id="43" idx="3"/>
          </p:cNvCxnSpPr>
          <p:nvPr/>
        </p:nvCxnSpPr>
        <p:spPr>
          <a:xfrm>
            <a:off x="7488324" y="2312318"/>
            <a:ext cx="432048" cy="14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EC17E95-1451-4C76-9641-45A1A1D05090}"/>
              </a:ext>
            </a:extLst>
          </p:cNvPr>
          <p:cNvCxnSpPr>
            <a:stCxn id="43" idx="3"/>
          </p:cNvCxnSpPr>
          <p:nvPr/>
        </p:nvCxnSpPr>
        <p:spPr>
          <a:xfrm>
            <a:off x="7488324" y="2312318"/>
            <a:ext cx="342038" cy="316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C578F86-9F82-4EC2-9D6A-AEB40CF3C20B}"/>
              </a:ext>
            </a:extLst>
          </p:cNvPr>
          <p:cNvCxnSpPr>
            <a:stCxn id="42" idx="3"/>
          </p:cNvCxnSpPr>
          <p:nvPr/>
        </p:nvCxnSpPr>
        <p:spPr>
          <a:xfrm flipV="1">
            <a:off x="7524328" y="2427734"/>
            <a:ext cx="306034" cy="239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732E62D-BDD6-402C-A51D-57437B92333F}"/>
              </a:ext>
            </a:extLst>
          </p:cNvPr>
          <p:cNvCxnSpPr>
            <a:stCxn id="42" idx="3"/>
          </p:cNvCxnSpPr>
          <p:nvPr/>
        </p:nvCxnSpPr>
        <p:spPr>
          <a:xfrm>
            <a:off x="7524328" y="2666775"/>
            <a:ext cx="306034" cy="18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3A6DF26D-6F6D-44A4-952F-E38029332992}"/>
              </a:ext>
            </a:extLst>
          </p:cNvPr>
          <p:cNvSpPr txBox="1"/>
          <p:nvPr/>
        </p:nvSpPr>
        <p:spPr>
          <a:xfrm>
            <a:off x="4430542" y="1870495"/>
            <a:ext cx="1220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相机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3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维坐标系点云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C9FE820-70D8-494A-947F-00AE16FC0261}"/>
              </a:ext>
            </a:extLst>
          </p:cNvPr>
          <p:cNvSpPr txBox="1"/>
          <p:nvPr/>
        </p:nvSpPr>
        <p:spPr>
          <a:xfrm>
            <a:off x="843755" y="213505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defRPr>
            </a:lvl1pPr>
          </a:lstStyle>
          <a:p>
            <a:r>
              <a:rPr lang="zh-CN" altLang="en-US" dirty="0"/>
              <a:t>相机</a:t>
            </a:r>
            <a:r>
              <a:rPr lang="en-US" altLang="zh-CN" dirty="0"/>
              <a:t>3</a:t>
            </a:r>
            <a:r>
              <a:rPr lang="zh-CN" altLang="en-US" dirty="0"/>
              <a:t>维坐标系：彩色点云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48F5B3-72BE-4B5C-B6C9-08FD234F3A9F}"/>
              </a:ext>
            </a:extLst>
          </p:cNvPr>
          <p:cNvSpPr txBox="1"/>
          <p:nvPr/>
        </p:nvSpPr>
        <p:spPr>
          <a:xfrm>
            <a:off x="1269953" y="2516652"/>
            <a:ext cx="124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发布相机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3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维坐标系 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XYZ,RGB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点云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 Topic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F784B0-7C83-46EC-B5C3-331578D7E855}"/>
              </a:ext>
            </a:extLst>
          </p:cNvPr>
          <p:cNvSpPr txBox="1"/>
          <p:nvPr/>
        </p:nvSpPr>
        <p:spPr>
          <a:xfrm>
            <a:off x="3626507" y="2675977"/>
            <a:ext cx="79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矫正后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image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5465A2-C242-40F5-B7DC-F466112650CB}"/>
              </a:ext>
            </a:extLst>
          </p:cNvPr>
          <p:cNvSpPr txBox="1"/>
          <p:nvPr/>
        </p:nvSpPr>
        <p:spPr>
          <a:xfrm>
            <a:off x="4834355" y="2516652"/>
            <a:ext cx="10081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相机标定结果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8ABFFE3-D779-450B-9D70-64929AA7DDEE}"/>
              </a:ext>
            </a:extLst>
          </p:cNvPr>
          <p:cNvSpPr txBox="1"/>
          <p:nvPr/>
        </p:nvSpPr>
        <p:spPr>
          <a:xfrm>
            <a:off x="4834355" y="3961945"/>
            <a:ext cx="1608470" cy="277961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lnSpc>
                <a:spcPct val="150000"/>
              </a:lnSpc>
              <a:defRPr sz="90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/>
              <a:t>对</a:t>
            </a:r>
            <a:r>
              <a:rPr lang="en-US" altLang="zh-CN" dirty="0"/>
              <a:t>cv2</a:t>
            </a:r>
            <a:r>
              <a:rPr lang="zh-CN" altLang="en-US" dirty="0"/>
              <a:t>图像做维度变换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D050711-A8A5-4CC2-AF78-3EE4ADB8E5B9}"/>
              </a:ext>
            </a:extLst>
          </p:cNvPr>
          <p:cNvSpPr txBox="1"/>
          <p:nvPr/>
        </p:nvSpPr>
        <p:spPr>
          <a:xfrm>
            <a:off x="4842257" y="4408977"/>
            <a:ext cx="1592665" cy="277961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lnSpc>
                <a:spcPct val="150000"/>
              </a:lnSpc>
              <a:defRPr sz="90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YOLO V5 in CUDA</a:t>
            </a:r>
            <a:r>
              <a:rPr lang="zh-CN" altLang="en-US" dirty="0"/>
              <a:t>（</a:t>
            </a:r>
            <a:r>
              <a:rPr lang="en-US" altLang="zh-CN" dirty="0"/>
              <a:t>GPU</a:t>
            </a:r>
            <a:r>
              <a:rPr lang="zh-CN" altLang="en-US" dirty="0"/>
              <a:t>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33054AB-65DD-46BC-A205-C415838CA2F5}"/>
              </a:ext>
            </a:extLst>
          </p:cNvPr>
          <p:cNvSpPr txBox="1"/>
          <p:nvPr/>
        </p:nvSpPr>
        <p:spPr>
          <a:xfrm>
            <a:off x="4863624" y="3563720"/>
            <a:ext cx="1516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Image for yolo v5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物体检测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C79E80B-EBD1-421F-9607-3D4D93AF4EC6}"/>
              </a:ext>
            </a:extLst>
          </p:cNvPr>
          <p:cNvSpPr txBox="1"/>
          <p:nvPr/>
        </p:nvSpPr>
        <p:spPr>
          <a:xfrm>
            <a:off x="7029863" y="4643181"/>
            <a:ext cx="674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发布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Topic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056AB7C-B3BA-4CCD-9C7A-530A10B7B95B}"/>
              </a:ext>
            </a:extLst>
          </p:cNvPr>
          <p:cNvSpPr txBox="1"/>
          <p:nvPr/>
        </p:nvSpPr>
        <p:spPr>
          <a:xfrm>
            <a:off x="1640765" y="701132"/>
            <a:ext cx="2413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基于雷达外参，雷达发布基于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base_link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坐标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7939BB2-5FB7-4FD7-B008-808F2C0403E3}"/>
              </a:ext>
            </a:extLst>
          </p:cNvPr>
          <p:cNvSpPr txBox="1"/>
          <p:nvPr/>
        </p:nvSpPr>
        <p:spPr>
          <a:xfrm>
            <a:off x="1640765" y="895974"/>
            <a:ext cx="2595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基于相机外参，相机发布基于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base_link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坐标</a:t>
            </a:r>
          </a:p>
          <a:p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972E88A-BA42-4DB1-A892-E08A6306A487}"/>
              </a:ext>
            </a:extLst>
          </p:cNvPr>
          <p:cNvSpPr/>
          <p:nvPr/>
        </p:nvSpPr>
        <p:spPr>
          <a:xfrm>
            <a:off x="500394" y="694103"/>
            <a:ext cx="1158496" cy="420064"/>
          </a:xfrm>
          <a:prstGeom prst="roundRect">
            <a:avLst/>
          </a:prstGeom>
          <a:noFill/>
          <a:ln w="38100">
            <a:solidFill>
              <a:srgbClr val="FCAA2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雷达和相机联合标定文件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B09FF2A8-FBB2-4940-8136-2917622C0A28}"/>
              </a:ext>
            </a:extLst>
          </p:cNvPr>
          <p:cNvSpPr/>
          <p:nvPr/>
        </p:nvSpPr>
        <p:spPr>
          <a:xfrm>
            <a:off x="3709314" y="1343670"/>
            <a:ext cx="1510758" cy="49380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90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6F7CA7A-3EB6-4878-A392-A64F7BEDA0BD}"/>
              </a:ext>
            </a:extLst>
          </p:cNvPr>
          <p:cNvSpPr txBox="1"/>
          <p:nvPr/>
        </p:nvSpPr>
        <p:spPr>
          <a:xfrm>
            <a:off x="3750020" y="1337411"/>
            <a:ext cx="14046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利用雷达和相机的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TF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相机变换基于雷达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3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维坐标系的点云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9B3AE6E6-F09B-40E3-B112-DC42D196D791}"/>
              </a:ext>
            </a:extLst>
          </p:cNvPr>
          <p:cNvSpPr/>
          <p:nvPr/>
        </p:nvSpPr>
        <p:spPr>
          <a:xfrm>
            <a:off x="3984275" y="682536"/>
            <a:ext cx="936104" cy="43449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雷达和相机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TF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变换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E392570-2FDA-49DF-9E7E-31EC957B206A}"/>
              </a:ext>
            </a:extLst>
          </p:cNvPr>
          <p:cNvSpPr/>
          <p:nvPr/>
        </p:nvSpPr>
        <p:spPr>
          <a:xfrm>
            <a:off x="5722975" y="672210"/>
            <a:ext cx="987239" cy="402266"/>
          </a:xfrm>
          <a:prstGeom prst="ellipse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ROS Msg</a:t>
            </a:r>
            <a:endParaRPr lang="en-US" altLang="zh-CN" sz="900" dirty="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2E5A6873-B331-4B41-AFF3-53ECC1584ECA}"/>
              </a:ext>
            </a:extLst>
          </p:cNvPr>
          <p:cNvSpPr/>
          <p:nvPr/>
        </p:nvSpPr>
        <p:spPr>
          <a:xfrm>
            <a:off x="818064" y="3019698"/>
            <a:ext cx="987239" cy="402266"/>
          </a:xfrm>
          <a:prstGeom prst="ellipse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ROS Msg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236F853-147D-4C1A-AB6E-B8F623A0172F}"/>
              </a:ext>
            </a:extLst>
          </p:cNvPr>
          <p:cNvSpPr/>
          <p:nvPr/>
        </p:nvSpPr>
        <p:spPr>
          <a:xfrm>
            <a:off x="818064" y="2130533"/>
            <a:ext cx="991148" cy="36357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90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9D70E698-FBDA-4086-8472-46F6320398CD}"/>
              </a:ext>
            </a:extLst>
          </p:cNvPr>
          <p:cNvSpPr/>
          <p:nvPr/>
        </p:nvSpPr>
        <p:spPr>
          <a:xfrm>
            <a:off x="2631223" y="4278542"/>
            <a:ext cx="1592665" cy="57638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计算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2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维图像上每个物体检测框内落入的点云点</a:t>
            </a: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EB1EF4B1-D532-4EBB-AC68-FD70E2415E36}"/>
              </a:ext>
            </a:extLst>
          </p:cNvPr>
          <p:cNvSpPr/>
          <p:nvPr/>
        </p:nvSpPr>
        <p:spPr>
          <a:xfrm>
            <a:off x="3501512" y="3822204"/>
            <a:ext cx="987239" cy="402266"/>
          </a:xfrm>
          <a:prstGeom prst="ellipse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ROS Msg</a:t>
            </a: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9A2D2B3C-9D41-4440-9455-502C48E85A31}"/>
              </a:ext>
            </a:extLst>
          </p:cNvPr>
          <p:cNvSpPr/>
          <p:nvPr/>
        </p:nvSpPr>
        <p:spPr>
          <a:xfrm>
            <a:off x="7814030" y="4672880"/>
            <a:ext cx="987239" cy="402266"/>
          </a:xfrm>
          <a:prstGeom prst="ellipse">
            <a:avLst/>
          </a:prstGeom>
          <a:noFill/>
          <a:ln w="38100">
            <a:solidFill>
              <a:srgbClr val="FCAA2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ROS Msg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0671DF1F-FB12-41D2-868C-327DBEF9A846}"/>
              </a:ext>
            </a:extLst>
          </p:cNvPr>
          <p:cNvSpPr/>
          <p:nvPr/>
        </p:nvSpPr>
        <p:spPr>
          <a:xfrm>
            <a:off x="3377255" y="2106357"/>
            <a:ext cx="2158241" cy="402266"/>
          </a:xfrm>
          <a:prstGeom prst="roundRect">
            <a:avLst/>
          </a:prstGeom>
          <a:noFill/>
          <a:ln w="38100">
            <a:solidFill>
              <a:srgbClr val="FCAA2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利用相机的内参信息映射相机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3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维坐标系的点云到相机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2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维坐标系成像平面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7C1CECD9-1A75-4D75-9729-76615D39F595}"/>
              </a:ext>
            </a:extLst>
          </p:cNvPr>
          <p:cNvSpPr/>
          <p:nvPr/>
        </p:nvSpPr>
        <p:spPr>
          <a:xfrm>
            <a:off x="5847873" y="1454302"/>
            <a:ext cx="743434" cy="26186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点云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(</a:t>
            </a:r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x,y,z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)</a:t>
            </a:r>
            <a:endParaRPr lang="zh-CN" altLang="en-US" sz="900" dirty="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C4708B29-2E47-4ABA-8110-1682BCF35A74}"/>
              </a:ext>
            </a:extLst>
          </p:cNvPr>
          <p:cNvSpPr/>
          <p:nvPr/>
        </p:nvSpPr>
        <p:spPr>
          <a:xfrm>
            <a:off x="5756231" y="3198913"/>
            <a:ext cx="864096" cy="35343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原始图像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B05B0655-9156-449D-B634-EDE38869E762}"/>
              </a:ext>
            </a:extLst>
          </p:cNvPr>
          <p:cNvSpPr/>
          <p:nvPr/>
        </p:nvSpPr>
        <p:spPr>
          <a:xfrm>
            <a:off x="3786016" y="3189310"/>
            <a:ext cx="1289051" cy="38306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基于相机内参对图像做防畸变处理</a:t>
            </a:r>
          </a:p>
        </p:txBody>
      </p: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B418D1B3-2F19-470E-A0E1-7E9D718ADBF6}"/>
              </a:ext>
            </a:extLst>
          </p:cNvPr>
          <p:cNvCxnSpPr>
            <a:stCxn id="43" idx="1"/>
            <a:endCxn id="79" idx="2"/>
          </p:cNvCxnSpPr>
          <p:nvPr/>
        </p:nvCxnSpPr>
        <p:spPr>
          <a:xfrm rot="10800000">
            <a:off x="6219590" y="1716162"/>
            <a:ext cx="836686" cy="5961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19E24BAE-ED9D-4A60-B5C6-D93FE12863CE}"/>
              </a:ext>
            </a:extLst>
          </p:cNvPr>
          <p:cNvCxnSpPr>
            <a:cxnSpLocks/>
            <a:stCxn id="79" idx="0"/>
            <a:endCxn id="73" idx="4"/>
          </p:cNvCxnSpPr>
          <p:nvPr/>
        </p:nvCxnSpPr>
        <p:spPr>
          <a:xfrm flipH="1" flipV="1">
            <a:off x="6216595" y="1074476"/>
            <a:ext cx="2995" cy="37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6BE4E9C-FF5F-4F04-937C-D0893122665A}"/>
              </a:ext>
            </a:extLst>
          </p:cNvPr>
          <p:cNvCxnSpPr>
            <a:stCxn id="68" idx="0"/>
            <a:endCxn id="72" idx="2"/>
          </p:cNvCxnSpPr>
          <p:nvPr/>
        </p:nvCxnSpPr>
        <p:spPr>
          <a:xfrm flipH="1" flipV="1">
            <a:off x="4452327" y="1117033"/>
            <a:ext cx="2" cy="22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479D6D34-13CB-4E9C-B05D-AF6BC163BB1E}"/>
              </a:ext>
            </a:extLst>
          </p:cNvPr>
          <p:cNvCxnSpPr>
            <a:stCxn id="79" idx="1"/>
            <a:endCxn id="65" idx="3"/>
          </p:cNvCxnSpPr>
          <p:nvPr/>
        </p:nvCxnSpPr>
        <p:spPr>
          <a:xfrm flipH="1">
            <a:off x="5220072" y="1585232"/>
            <a:ext cx="627801" cy="5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45ACEFB2-8523-44F1-B07F-EDD91C09FA3B}"/>
              </a:ext>
            </a:extLst>
          </p:cNvPr>
          <p:cNvCxnSpPr>
            <a:stCxn id="68" idx="2"/>
            <a:endCxn id="78" idx="0"/>
          </p:cNvCxnSpPr>
          <p:nvPr/>
        </p:nvCxnSpPr>
        <p:spPr>
          <a:xfrm>
            <a:off x="4452329" y="1845242"/>
            <a:ext cx="4047" cy="261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9CCF51A6-C9F6-4719-A787-AB5970BF3DF2}"/>
              </a:ext>
            </a:extLst>
          </p:cNvPr>
          <p:cNvCxnSpPr>
            <a:cxnSpLocks/>
            <a:stCxn id="7" idx="3"/>
            <a:endCxn id="72" idx="1"/>
          </p:cNvCxnSpPr>
          <p:nvPr/>
        </p:nvCxnSpPr>
        <p:spPr>
          <a:xfrm flipV="1">
            <a:off x="1658890" y="899785"/>
            <a:ext cx="2325385" cy="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9152DEAE-3027-45F3-A483-3A05CCE59D5A}"/>
              </a:ext>
            </a:extLst>
          </p:cNvPr>
          <p:cNvCxnSpPr>
            <a:cxnSpLocks/>
          </p:cNvCxnSpPr>
          <p:nvPr/>
        </p:nvCxnSpPr>
        <p:spPr>
          <a:xfrm>
            <a:off x="1640765" y="1120163"/>
            <a:ext cx="2343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AD962107-2321-4944-9EEF-69F735790B6E}"/>
              </a:ext>
            </a:extLst>
          </p:cNvPr>
          <p:cNvCxnSpPr/>
          <p:nvPr/>
        </p:nvCxnSpPr>
        <p:spPr>
          <a:xfrm flipV="1">
            <a:off x="4129567" y="2501978"/>
            <a:ext cx="0" cy="67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A6630C85-7B0F-46CD-94EF-BB97AD2DEF60}"/>
              </a:ext>
            </a:extLst>
          </p:cNvPr>
          <p:cNvCxnSpPr/>
          <p:nvPr/>
        </p:nvCxnSpPr>
        <p:spPr>
          <a:xfrm>
            <a:off x="4642273" y="2517900"/>
            <a:ext cx="0" cy="671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>
            <a:extLst>
              <a:ext uri="{FF2B5EF4-FFF2-40B4-BE49-F238E27FC236}">
                <a16:creationId xmlns:a16="http://schemas.microsoft.com/office/drawing/2014/main" id="{93D14775-1CCD-4DB1-953D-158CCE8BFA69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4632628" y="2687166"/>
            <a:ext cx="24596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64F54377-6800-49F8-BE3A-EF2EE512B4B4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188279" y="2675977"/>
            <a:ext cx="0" cy="52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BABF072A-5847-4C42-A4F0-2D5C8D075068}"/>
              </a:ext>
            </a:extLst>
          </p:cNvPr>
          <p:cNvCxnSpPr>
            <a:stCxn id="84" idx="1"/>
            <a:endCxn id="91" idx="3"/>
          </p:cNvCxnSpPr>
          <p:nvPr/>
        </p:nvCxnSpPr>
        <p:spPr>
          <a:xfrm flipH="1">
            <a:off x="5075067" y="3375630"/>
            <a:ext cx="681164" cy="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2C160E86-D940-43CF-904E-BD2926F2DE40}"/>
              </a:ext>
            </a:extLst>
          </p:cNvPr>
          <p:cNvCxnSpPr/>
          <p:nvPr/>
        </p:nvCxnSpPr>
        <p:spPr>
          <a:xfrm>
            <a:off x="4920379" y="3572373"/>
            <a:ext cx="0" cy="38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A47DD16B-895F-4C73-81CE-53C1D511A271}"/>
              </a:ext>
            </a:extLst>
          </p:cNvPr>
          <p:cNvCxnSpPr>
            <a:stCxn id="50" idx="2"/>
            <a:endCxn id="54" idx="0"/>
          </p:cNvCxnSpPr>
          <p:nvPr/>
        </p:nvCxnSpPr>
        <p:spPr>
          <a:xfrm>
            <a:off x="5638590" y="4239906"/>
            <a:ext cx="0" cy="169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F1E9733F-82EE-4A42-8E82-74757FAFC82F}"/>
              </a:ext>
            </a:extLst>
          </p:cNvPr>
          <p:cNvCxnSpPr>
            <a:stCxn id="54" idx="2"/>
            <a:endCxn id="111" idx="2"/>
          </p:cNvCxnSpPr>
          <p:nvPr/>
        </p:nvCxnSpPr>
        <p:spPr>
          <a:xfrm rot="16200000" flipH="1">
            <a:off x="6632773" y="3692755"/>
            <a:ext cx="187075" cy="21754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23DAA55B-F7B1-465A-9596-FF80FBDB01DF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3995132" y="3572373"/>
            <a:ext cx="0" cy="2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7AC67348-9489-4D3C-BCC3-A5DA78227336}"/>
              </a:ext>
            </a:extLst>
          </p:cNvPr>
          <p:cNvCxnSpPr>
            <a:stCxn id="78" idx="1"/>
            <a:endCxn id="74" idx="3"/>
          </p:cNvCxnSpPr>
          <p:nvPr/>
        </p:nvCxnSpPr>
        <p:spPr>
          <a:xfrm flipH="1">
            <a:off x="1809212" y="2307490"/>
            <a:ext cx="1568043" cy="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FEDC5DF6-184C-41A5-A213-3526FD537329}"/>
              </a:ext>
            </a:extLst>
          </p:cNvPr>
          <p:cNvCxnSpPr>
            <a:stCxn id="74" idx="2"/>
            <a:endCxn id="106" idx="0"/>
          </p:cNvCxnSpPr>
          <p:nvPr/>
        </p:nvCxnSpPr>
        <p:spPr>
          <a:xfrm flipH="1">
            <a:off x="1311684" y="2494103"/>
            <a:ext cx="1954" cy="52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连接符: 肘形 204">
            <a:extLst>
              <a:ext uri="{FF2B5EF4-FFF2-40B4-BE49-F238E27FC236}">
                <a16:creationId xmlns:a16="http://schemas.microsoft.com/office/drawing/2014/main" id="{A224E374-F65F-4CB1-BE9B-81D77D7881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79489" y="3380708"/>
            <a:ext cx="1779549" cy="6340"/>
          </a:xfrm>
          <a:prstGeom prst="bentConnector3">
            <a:avLst>
              <a:gd name="adj1" fmla="val 50000"/>
            </a:avLst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>
            <a:extLst>
              <a:ext uri="{FF2B5EF4-FFF2-40B4-BE49-F238E27FC236}">
                <a16:creationId xmlns:a16="http://schemas.microsoft.com/office/drawing/2014/main" id="{303CA55F-97B7-4ACB-870D-C4DD3F883B20}"/>
              </a:ext>
            </a:extLst>
          </p:cNvPr>
          <p:cNvSpPr txBox="1"/>
          <p:nvPr/>
        </p:nvSpPr>
        <p:spPr>
          <a:xfrm>
            <a:off x="2291319" y="3019698"/>
            <a:ext cx="118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每个点云映射到二维图像上的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2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维坐标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0F113760-C5F7-4DE7-9C1C-196F956489F8}"/>
              </a:ext>
            </a:extLst>
          </p:cNvPr>
          <p:cNvSpPr/>
          <p:nvPr/>
        </p:nvSpPr>
        <p:spPr>
          <a:xfrm>
            <a:off x="4632627" y="3749090"/>
            <a:ext cx="2287554" cy="1198923"/>
          </a:xfrm>
          <a:prstGeom prst="rect">
            <a:avLst/>
          </a:prstGeom>
          <a:noFill/>
          <a:ln w="952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900">
              <a:solidFill>
                <a:schemeClr val="bg1">
                  <a:lumMod val="95000"/>
                </a:schemeClr>
              </a:solidFill>
              <a:ea typeface="方正兰亭细黑简体" panose="02000000000000000000" charset="-122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A96BF1B4-E3C5-4138-AC93-199B1B2820E2}"/>
              </a:ext>
            </a:extLst>
          </p:cNvPr>
          <p:cNvSpPr txBox="1"/>
          <p:nvPr/>
        </p:nvSpPr>
        <p:spPr>
          <a:xfrm>
            <a:off x="5261698" y="3740437"/>
            <a:ext cx="1685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PyTorch</a:t>
            </a:r>
            <a:r>
              <a:rPr lang="en-US" altLang="zh-CN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 YOLO v5 </a:t>
            </a: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物体检测节点</a:t>
            </a:r>
          </a:p>
        </p:txBody>
      </p: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CA9328A9-F087-45EF-BFB0-A3FAE696386F}"/>
              </a:ext>
            </a:extLst>
          </p:cNvPr>
          <p:cNvCxnSpPr>
            <a:cxnSpLocks/>
            <a:stCxn id="54" idx="1"/>
            <a:endCxn id="76" idx="3"/>
          </p:cNvCxnSpPr>
          <p:nvPr/>
        </p:nvCxnSpPr>
        <p:spPr>
          <a:xfrm flipH="1">
            <a:off x="4223888" y="4547958"/>
            <a:ext cx="618369" cy="1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4EC61B2-DF99-4591-9ADF-09BBE75BCBEF}"/>
              </a:ext>
            </a:extLst>
          </p:cNvPr>
          <p:cNvSpPr/>
          <p:nvPr/>
        </p:nvSpPr>
        <p:spPr>
          <a:xfrm>
            <a:off x="592530" y="4356703"/>
            <a:ext cx="1456331" cy="42006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聚类分类和去除离散点，即去除背景点云点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879FA13-2064-406A-83CF-DA20DDA0F9C0}"/>
              </a:ext>
            </a:extLst>
          </p:cNvPr>
          <p:cNvSpPr/>
          <p:nvPr/>
        </p:nvSpPr>
        <p:spPr>
          <a:xfrm>
            <a:off x="264202" y="3661338"/>
            <a:ext cx="2112988" cy="42006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B0F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95000"/>
                  </a:schemeClr>
                </a:solidFill>
                <a:ea typeface="方正兰亭细黑简体" panose="02000000000000000000" charset="-122"/>
              </a:rPr>
              <a:t>根据落在每个物体上的所有点云点计算物体的最大轮廓，形成长方体坐标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A93A4BD-D844-4DAF-AB75-5651630A47DD}"/>
              </a:ext>
            </a:extLst>
          </p:cNvPr>
          <p:cNvCxnSpPr>
            <a:stCxn id="76" idx="1"/>
            <a:endCxn id="9" idx="3"/>
          </p:cNvCxnSpPr>
          <p:nvPr/>
        </p:nvCxnSpPr>
        <p:spPr>
          <a:xfrm flipH="1">
            <a:off x="2048861" y="4566735"/>
            <a:ext cx="582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8DC7A05-082A-49A9-A100-6D894BF1F9E9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V="1">
            <a:off x="1320696" y="4081402"/>
            <a:ext cx="0" cy="275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1940D42-C3E7-446D-8C51-13A5FC084CA6}"/>
              </a:ext>
            </a:extLst>
          </p:cNvPr>
          <p:cNvCxnSpPr>
            <a:stCxn id="14" idx="0"/>
            <a:endCxn id="106" idx="4"/>
          </p:cNvCxnSpPr>
          <p:nvPr/>
        </p:nvCxnSpPr>
        <p:spPr>
          <a:xfrm flipH="1" flipV="1">
            <a:off x="1311684" y="3421964"/>
            <a:ext cx="9012" cy="23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62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223242" y="776883"/>
            <a:ext cx="2801200" cy="3281580"/>
          </a:xfrm>
          <a:prstGeom prst="rect">
            <a:avLst/>
          </a:prstGeom>
          <a:effectLst>
            <a:glow rad="101600">
              <a:srgbClr val="313646">
                <a:alpha val="60000"/>
              </a:srgbClr>
            </a:glo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3027164" y="785813"/>
            <a:ext cx="2863478" cy="3281580"/>
          </a:xfrm>
          <a:prstGeom prst="rect">
            <a:avLst/>
          </a:prstGeom>
          <a:effectLst>
            <a:glow rad="101600">
              <a:srgbClr val="313646">
                <a:alpha val="60000"/>
              </a:srgbClr>
            </a:glow>
          </a:effectLst>
        </p:spPr>
      </p:pic>
      <p:grpSp>
        <p:nvGrpSpPr>
          <p:cNvPr id="33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34" name="梯形 3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梯形 3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梯形 38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梯形 41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梯形 43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梯形 44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梯形 46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809396" y="267438"/>
            <a:ext cx="1525270" cy="321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雷达站相关展示</a:t>
            </a:r>
          </a:p>
        </p:txBody>
      </p:sp>
      <p:sp>
        <p:nvSpPr>
          <p:cNvPr id="51" name="矩形 50"/>
          <p:cNvSpPr/>
          <p:nvPr/>
        </p:nvSpPr>
        <p:spPr>
          <a:xfrm>
            <a:off x="287931" y="772708"/>
            <a:ext cx="8594177" cy="3281581"/>
          </a:xfrm>
          <a:prstGeom prst="rect">
            <a:avLst/>
          </a:prstGeom>
          <a:noFill/>
          <a:ln w="19050">
            <a:solidFill>
              <a:srgbClr val="313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2" name="梯形 51"/>
          <p:cNvSpPr/>
          <p:nvPr/>
        </p:nvSpPr>
        <p:spPr>
          <a:xfrm>
            <a:off x="275389" y="695940"/>
            <a:ext cx="1181100" cy="6334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3" name="梯形 52"/>
          <p:cNvSpPr/>
          <p:nvPr/>
        </p:nvSpPr>
        <p:spPr>
          <a:xfrm rot="10800000">
            <a:off x="5360735" y="4139104"/>
            <a:ext cx="3540543" cy="6477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2" name="图片 1" descr="upload_post_object_v2_290038845"/>
          <p:cNvPicPr>
            <a:picLocks noChangeAspect="1"/>
          </p:cNvPicPr>
          <p:nvPr/>
        </p:nvPicPr>
        <p:blipFill>
          <a:blip r:embed="rId4"/>
          <a:srcRect r="15658"/>
          <a:stretch>
            <a:fillRect/>
          </a:stretch>
        </p:blipFill>
        <p:spPr>
          <a:xfrm>
            <a:off x="5866805" y="785813"/>
            <a:ext cx="3018235" cy="3268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34" name="梯形 3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梯形 3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梯形 38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梯形 41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梯形 43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梯形 44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梯形 46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286263" y="316283"/>
            <a:ext cx="2509020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雷达站相关展示</a:t>
            </a:r>
            <a:r>
              <a:rPr kumimoji="1" lang="en-US" altLang="zh-CN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—</a:t>
            </a:r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主要功能</a:t>
            </a:r>
          </a:p>
        </p:txBody>
      </p:sp>
      <p:sp>
        <p:nvSpPr>
          <p:cNvPr id="51" name="矩形 50"/>
          <p:cNvSpPr/>
          <p:nvPr/>
        </p:nvSpPr>
        <p:spPr>
          <a:xfrm>
            <a:off x="287931" y="772708"/>
            <a:ext cx="8594177" cy="3281581"/>
          </a:xfrm>
          <a:prstGeom prst="rect">
            <a:avLst/>
          </a:prstGeom>
          <a:noFill/>
          <a:ln w="19050">
            <a:solidFill>
              <a:srgbClr val="313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2" name="梯形 51"/>
          <p:cNvSpPr/>
          <p:nvPr/>
        </p:nvSpPr>
        <p:spPr>
          <a:xfrm>
            <a:off x="275389" y="695940"/>
            <a:ext cx="1181100" cy="6334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3" name="梯形 52"/>
          <p:cNvSpPr/>
          <p:nvPr/>
        </p:nvSpPr>
        <p:spPr>
          <a:xfrm rot="10800000">
            <a:off x="5360735" y="4139104"/>
            <a:ext cx="3540543" cy="6477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93F2AA-FF1F-44BA-8DE8-AC83FE70C8CD}"/>
              </a:ext>
            </a:extLst>
          </p:cNvPr>
          <p:cNvSpPr txBox="1"/>
          <p:nvPr/>
        </p:nvSpPr>
        <p:spPr>
          <a:xfrm>
            <a:off x="6125683" y="1120981"/>
            <a:ext cx="24787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FFFF"/>
                </a:solidFill>
              </a:rPr>
              <a:t>雷达站功能包括为云台手提供广阔的视野，为战场车辆定位以及自动决策。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zh-CN" altLang="en-US" sz="1350" dirty="0">
                <a:solidFill>
                  <a:srgbClr val="FFFFFF"/>
                </a:solidFill>
              </a:rPr>
              <a:t>采用两个摄像头以及激光雷达，提供广阔视野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zh-CN" altLang="en-US" sz="1350" dirty="0">
                <a:solidFill>
                  <a:srgbClr val="FFFFFF"/>
                </a:solidFill>
              </a:rPr>
              <a:t>神经网络识别车辆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en-US" altLang="zh-CN" sz="1350" dirty="0">
                <a:solidFill>
                  <a:srgbClr val="FFFFFF"/>
                </a:solidFill>
              </a:rPr>
              <a:t>PNP</a:t>
            </a:r>
            <a:r>
              <a:rPr lang="zh-CN" altLang="en-US" sz="1350" dirty="0">
                <a:solidFill>
                  <a:srgbClr val="FFFFFF"/>
                </a:solidFill>
              </a:rPr>
              <a:t>四点解算定位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zh-CN" altLang="en-US" sz="1350" dirty="0">
                <a:solidFill>
                  <a:srgbClr val="FFFFFF"/>
                </a:solidFill>
              </a:rPr>
              <a:t>提供预警信息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9E9FCB-683A-4788-AF2A-CC4AB44781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145" y="2198120"/>
            <a:ext cx="2793442" cy="186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C34F69-6348-4E6D-A003-7EC0B8FEB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2" y="2211710"/>
            <a:ext cx="2858704" cy="18636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D5949F-1209-4284-8963-F4E41AA467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27" y="800351"/>
            <a:ext cx="2770260" cy="15230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94AF97-CF91-41A3-BB82-CDF2790C1F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" y="779816"/>
            <a:ext cx="2817107" cy="153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2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34" name="梯形 3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梯形 3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梯形 38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梯形 41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梯形 43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梯形 44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梯形 46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296716" y="267714"/>
            <a:ext cx="2509020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雷达站相关展示</a:t>
            </a:r>
            <a:r>
              <a:rPr kumimoji="1" lang="en-US" altLang="zh-CN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—</a:t>
            </a:r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车辆血量</a:t>
            </a:r>
          </a:p>
        </p:txBody>
      </p:sp>
      <p:sp>
        <p:nvSpPr>
          <p:cNvPr id="51" name="矩形 50"/>
          <p:cNvSpPr/>
          <p:nvPr/>
        </p:nvSpPr>
        <p:spPr>
          <a:xfrm>
            <a:off x="287931" y="772708"/>
            <a:ext cx="8594177" cy="3281581"/>
          </a:xfrm>
          <a:prstGeom prst="rect">
            <a:avLst/>
          </a:prstGeom>
          <a:noFill/>
          <a:ln w="19050">
            <a:solidFill>
              <a:srgbClr val="313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2" name="梯形 51"/>
          <p:cNvSpPr/>
          <p:nvPr/>
        </p:nvSpPr>
        <p:spPr>
          <a:xfrm>
            <a:off x="275389" y="695940"/>
            <a:ext cx="1181100" cy="6334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3" name="梯形 52"/>
          <p:cNvSpPr/>
          <p:nvPr/>
        </p:nvSpPr>
        <p:spPr>
          <a:xfrm rot="10800000">
            <a:off x="5360735" y="4139104"/>
            <a:ext cx="3540543" cy="6477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67F20B-DFDC-4608-8516-9554F325A2C8}"/>
              </a:ext>
            </a:extLst>
          </p:cNvPr>
          <p:cNvSpPr txBox="1"/>
          <p:nvPr/>
        </p:nvSpPr>
        <p:spPr>
          <a:xfrm>
            <a:off x="6351767" y="1088910"/>
            <a:ext cx="230425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FFFF"/>
                </a:solidFill>
              </a:rPr>
              <a:t>在经过双层神经网络的筛选之后，识别出车辆编号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zh-CN" altLang="en-US" sz="1350" dirty="0">
                <a:solidFill>
                  <a:srgbClr val="FFFFFF"/>
                </a:solidFill>
              </a:rPr>
              <a:t>由此在车辆识别框上由从裁判系统读取的血量信息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zh-CN" altLang="en-US" sz="1350" dirty="0">
                <a:solidFill>
                  <a:srgbClr val="FFFFFF"/>
                </a:solidFill>
              </a:rPr>
              <a:t>二者综合，在识别的车辆框上显示车辆编号，车辆的血量，以及根据车辆颜色显示血量颜色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zh-CN" altLang="en-US" sz="1350" dirty="0">
                <a:solidFill>
                  <a:srgbClr val="FFFFFF"/>
                </a:solidFill>
              </a:rPr>
              <a:t>以及根据血量低于设定的阈值时，向全队播报该车辆位置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24C99C-B5C5-44A5-AF27-F545A5082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0" y="757712"/>
            <a:ext cx="5938255" cy="32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34" name="梯形 3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梯形 3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梯形 38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梯形 41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梯形 43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梯形 44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梯形 46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296718" y="267714"/>
            <a:ext cx="2509020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雷达站相关展示</a:t>
            </a:r>
            <a:r>
              <a:rPr kumimoji="1" lang="en-US" altLang="zh-CN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—</a:t>
            </a:r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双层网络</a:t>
            </a:r>
          </a:p>
        </p:txBody>
      </p:sp>
      <p:sp>
        <p:nvSpPr>
          <p:cNvPr id="51" name="矩形 50"/>
          <p:cNvSpPr/>
          <p:nvPr/>
        </p:nvSpPr>
        <p:spPr>
          <a:xfrm>
            <a:off x="287931" y="772708"/>
            <a:ext cx="8594177" cy="3281581"/>
          </a:xfrm>
          <a:prstGeom prst="rect">
            <a:avLst/>
          </a:prstGeom>
          <a:noFill/>
          <a:ln w="19050">
            <a:solidFill>
              <a:srgbClr val="313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2" name="梯形 51"/>
          <p:cNvSpPr/>
          <p:nvPr/>
        </p:nvSpPr>
        <p:spPr>
          <a:xfrm>
            <a:off x="275389" y="695940"/>
            <a:ext cx="1181100" cy="6334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3" name="梯形 52"/>
          <p:cNvSpPr/>
          <p:nvPr/>
        </p:nvSpPr>
        <p:spPr>
          <a:xfrm rot="10800000">
            <a:off x="5360735" y="4139104"/>
            <a:ext cx="3540543" cy="6477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D543A4-87B3-45BE-8234-B87DFB5560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" t="10351" r="2969" b="7345"/>
          <a:stretch/>
        </p:blipFill>
        <p:spPr>
          <a:xfrm>
            <a:off x="291893" y="759281"/>
            <a:ext cx="2627885" cy="32815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3BC954-5963-4F93-9D3C-6737FA2B4A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812" y="759281"/>
            <a:ext cx="4752528" cy="19799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D77C88-492E-43FD-9E8F-A5DD0501E840}"/>
              </a:ext>
            </a:extLst>
          </p:cNvPr>
          <p:cNvSpPr txBox="1"/>
          <p:nvPr/>
        </p:nvSpPr>
        <p:spPr>
          <a:xfrm>
            <a:off x="3241743" y="2941884"/>
            <a:ext cx="42379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FFFF"/>
                </a:solidFill>
              </a:rPr>
              <a:t>双层网络，识别车辆</a:t>
            </a:r>
            <a:r>
              <a:rPr lang="en-US" altLang="zh-CN" sz="1350" dirty="0">
                <a:solidFill>
                  <a:srgbClr val="FFFFFF"/>
                </a:solidFill>
              </a:rPr>
              <a:t>ROI</a:t>
            </a:r>
            <a:r>
              <a:rPr lang="zh-CN" altLang="en-US" sz="1350" dirty="0">
                <a:solidFill>
                  <a:srgbClr val="FFFFFF"/>
                </a:solidFill>
              </a:rPr>
              <a:t>里的装甲板以判断车辆，同时将</a:t>
            </a:r>
            <a:r>
              <a:rPr lang="en-US" altLang="zh-CN" sz="1350" dirty="0">
                <a:solidFill>
                  <a:srgbClr val="FFFFFF"/>
                </a:solidFill>
              </a:rPr>
              <a:t>ROI</a:t>
            </a:r>
            <a:r>
              <a:rPr lang="zh-CN" altLang="en-US" sz="1350" dirty="0">
                <a:solidFill>
                  <a:srgbClr val="FFFFFF"/>
                </a:solidFill>
              </a:rPr>
              <a:t>拼接，减少处理速度，以提高帧率</a:t>
            </a:r>
          </a:p>
        </p:txBody>
      </p:sp>
      <p:sp>
        <p:nvSpPr>
          <p:cNvPr id="6" name="箭头: 左右 5">
            <a:extLst>
              <a:ext uri="{FF2B5EF4-FFF2-40B4-BE49-F238E27FC236}">
                <a16:creationId xmlns:a16="http://schemas.microsoft.com/office/drawing/2014/main" id="{E3E655D8-F2D0-450C-AA02-95D205030A0B}"/>
              </a:ext>
            </a:extLst>
          </p:cNvPr>
          <p:cNvSpPr/>
          <p:nvPr/>
        </p:nvSpPr>
        <p:spPr>
          <a:xfrm>
            <a:off x="2483768" y="2941884"/>
            <a:ext cx="812950" cy="216024"/>
          </a:xfrm>
          <a:prstGeom prst="leftRightArrow">
            <a:avLst>
              <a:gd name="adj1" fmla="val 3031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  <a:ea typeface="方正兰亭细黑简体" panose="02000000000000000000"/>
            </a:endParaRPr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85C91917-194C-4A01-B544-2ED1B15C9E2F}"/>
              </a:ext>
            </a:extLst>
          </p:cNvPr>
          <p:cNvSpPr/>
          <p:nvPr/>
        </p:nvSpPr>
        <p:spPr>
          <a:xfrm>
            <a:off x="5429062" y="2158504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8DDBDEB9-7B0F-4C5A-8727-DA71DA5A5519}"/>
              </a:ext>
            </a:extLst>
          </p:cNvPr>
          <p:cNvSpPr/>
          <p:nvPr/>
        </p:nvSpPr>
        <p:spPr>
          <a:xfrm>
            <a:off x="7308304" y="2230512"/>
            <a:ext cx="288032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01E9B7-5367-4718-92DC-62316EA4C8DC}"/>
              </a:ext>
            </a:extLst>
          </p:cNvPr>
          <p:cNvSpPr txBox="1"/>
          <p:nvPr/>
        </p:nvSpPr>
        <p:spPr>
          <a:xfrm>
            <a:off x="7560936" y="2120612"/>
            <a:ext cx="13211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FF00"/>
                </a:solidFill>
              </a:rPr>
              <a:t>识别出的车辆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0AE846-6E12-4C6C-9FE3-7C1FC571FCCD}"/>
              </a:ext>
            </a:extLst>
          </p:cNvPr>
          <p:cNvSpPr txBox="1"/>
          <p:nvPr/>
        </p:nvSpPr>
        <p:spPr>
          <a:xfrm>
            <a:off x="5661589" y="2074446"/>
            <a:ext cx="12498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</a:rPr>
              <a:t>未通过检验</a:t>
            </a:r>
          </a:p>
        </p:txBody>
      </p:sp>
    </p:spTree>
    <p:extLst>
      <p:ext uri="{BB962C8B-B14F-4D97-AF65-F5344CB8AC3E}">
        <p14:creationId xmlns:p14="http://schemas.microsoft.com/office/powerpoint/2010/main" val="38209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34" name="梯形 3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梯形 3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梯形 38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梯形 41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梯形 43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梯形 44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梯形 46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296720" y="267714"/>
            <a:ext cx="2509020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雷达站相关展示</a:t>
            </a:r>
            <a:r>
              <a:rPr kumimoji="1" lang="en-US" altLang="zh-CN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—</a:t>
            </a:r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数据矫正</a:t>
            </a:r>
          </a:p>
        </p:txBody>
      </p:sp>
      <p:sp>
        <p:nvSpPr>
          <p:cNvPr id="51" name="矩形 50"/>
          <p:cNvSpPr/>
          <p:nvPr/>
        </p:nvSpPr>
        <p:spPr>
          <a:xfrm>
            <a:off x="287931" y="772708"/>
            <a:ext cx="8594177" cy="3281581"/>
          </a:xfrm>
          <a:prstGeom prst="rect">
            <a:avLst/>
          </a:prstGeom>
          <a:noFill/>
          <a:ln w="19050">
            <a:solidFill>
              <a:srgbClr val="313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2" name="梯形 51"/>
          <p:cNvSpPr/>
          <p:nvPr/>
        </p:nvSpPr>
        <p:spPr>
          <a:xfrm>
            <a:off x="275389" y="695940"/>
            <a:ext cx="1181100" cy="6334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3" name="梯形 52"/>
          <p:cNvSpPr/>
          <p:nvPr/>
        </p:nvSpPr>
        <p:spPr>
          <a:xfrm rot="10800000">
            <a:off x="5360735" y="4139104"/>
            <a:ext cx="3540543" cy="6477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68B11AB-E3E7-43B1-9995-EA09536A4C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0" y="833042"/>
            <a:ext cx="4366074" cy="31068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A78FA6C-B38F-470F-AE59-DC15D134CAF7}"/>
              </a:ext>
            </a:extLst>
          </p:cNvPr>
          <p:cNvSpPr txBox="1"/>
          <p:nvPr/>
        </p:nvSpPr>
        <p:spPr>
          <a:xfrm>
            <a:off x="4642273" y="872506"/>
            <a:ext cx="4203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zh-CN" altLang="en-US" sz="1350" dirty="0">
                <a:solidFill>
                  <a:srgbClr val="FFFFFF"/>
                </a:solidFill>
              </a:rPr>
              <a:t>激光雷达帧数据，当检测到移动物体时，将该组障碍物信息存入链表；下一帧数据到来后，算法会重新检测出一组障碍物信息数据。通过匹配算法实现对前后两组数据进行检测和匹配。同一障碍物用同一个颜色进行标记。</a:t>
            </a:r>
            <a:endParaRPr lang="en-US" altLang="zh-CN" sz="1350" dirty="0">
              <a:solidFill>
                <a:srgbClr val="FFFF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9AB642-C535-4275-A14D-1E566255374F}"/>
              </a:ext>
            </a:extLst>
          </p:cNvPr>
          <p:cNvSpPr txBox="1"/>
          <p:nvPr/>
        </p:nvSpPr>
        <p:spPr>
          <a:xfrm>
            <a:off x="4707995" y="2094238"/>
            <a:ext cx="4094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假设</a:t>
            </a: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1: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不存在新增和移除在同一同时发生的状况</a:t>
            </a:r>
            <a:b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假设</a:t>
            </a: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2: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移动速度相对较平缓</a:t>
            </a:r>
            <a:b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于假设以前后两帧检测出来的障碍物信息为计算依据</a:t>
            </a:r>
            <a:b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、排列组合</a:t>
            </a:r>
            <a:b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、相似度权值评估算法</a:t>
            </a:r>
            <a:b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B+1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、障碍物历史轨迹作为依据</a:t>
            </a: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预测可能出现的位置与当前帧中检测出的障碍物数据比对</a:t>
            </a: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评估出权值算法</a:t>
            </a:r>
            <a:b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、相似度权值排序</a:t>
            </a:r>
            <a:b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、检测障碍物新增或移除</a:t>
            </a:r>
            <a:b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zh-CN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、实现跟踪识别算法</a:t>
            </a:r>
          </a:p>
        </p:txBody>
      </p:sp>
    </p:spTree>
    <p:extLst>
      <p:ext uri="{BB962C8B-B14F-4D97-AF65-F5344CB8AC3E}">
        <p14:creationId xmlns:p14="http://schemas.microsoft.com/office/powerpoint/2010/main" val="41067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22"/>
          <p:cNvGrpSpPr/>
          <p:nvPr/>
        </p:nvGrpSpPr>
        <p:grpSpPr>
          <a:xfrm>
            <a:off x="119" y="312149"/>
            <a:ext cx="9143762" cy="386797"/>
            <a:chOff x="-1265" y="1270"/>
            <a:chExt cx="15484" cy="655"/>
          </a:xfrm>
        </p:grpSpPr>
        <p:sp>
          <p:nvSpPr>
            <p:cNvPr id="34" name="梯形 33"/>
            <p:cNvSpPr/>
            <p:nvPr/>
          </p:nvSpPr>
          <p:spPr>
            <a:xfrm flipV="1">
              <a:off x="4016" y="1546"/>
              <a:ext cx="4922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梯形 34"/>
            <p:cNvSpPr/>
            <p:nvPr/>
          </p:nvSpPr>
          <p:spPr>
            <a:xfrm flipV="1">
              <a:off x="3857" y="1425"/>
              <a:ext cx="5251" cy="259"/>
            </a:xfrm>
            <a:prstGeom prst="trapezoid">
              <a:avLst>
                <a:gd name="adj" fmla="val 45661"/>
              </a:avLst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13646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11"/>
            <p:cNvCxnSpPr/>
            <p:nvPr/>
          </p:nvCxnSpPr>
          <p:spPr>
            <a:xfrm>
              <a:off x="-1265" y="1554"/>
              <a:ext cx="15484" cy="0"/>
            </a:xfrm>
            <a:prstGeom prst="line">
              <a:avLst/>
            </a:prstGeom>
            <a:ln w="12700">
              <a:solidFill>
                <a:srgbClr val="3136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梯形 38"/>
            <p:cNvSpPr/>
            <p:nvPr/>
          </p:nvSpPr>
          <p:spPr>
            <a:xfrm flipV="1">
              <a:off x="3904" y="1270"/>
              <a:ext cx="5142" cy="336"/>
            </a:xfrm>
            <a:prstGeom prst="trapezoid">
              <a:avLst>
                <a:gd name="adj" fmla="val 45661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梯形 41"/>
            <p:cNvSpPr/>
            <p:nvPr/>
          </p:nvSpPr>
          <p:spPr>
            <a:xfrm flipV="1">
              <a:off x="3748" y="1277"/>
              <a:ext cx="5466" cy="270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4" name="梯形 43"/>
            <p:cNvSpPr/>
            <p:nvPr/>
          </p:nvSpPr>
          <p:spPr>
            <a:xfrm flipV="1">
              <a:off x="4059" y="1616"/>
              <a:ext cx="4837" cy="115"/>
            </a:xfrm>
            <a:prstGeom prst="trapezoid">
              <a:avLst>
                <a:gd name="adj" fmla="val 50833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梯形 44"/>
            <p:cNvSpPr/>
            <p:nvPr/>
          </p:nvSpPr>
          <p:spPr>
            <a:xfrm flipV="1">
              <a:off x="4056" y="1387"/>
              <a:ext cx="4852" cy="336"/>
            </a:xfrm>
            <a:prstGeom prst="trapezoid">
              <a:avLst>
                <a:gd name="adj" fmla="val 45661"/>
              </a:avLst>
            </a:prstGeom>
            <a:solidFill>
              <a:srgbClr val="313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等腰三角形 18"/>
            <p:cNvSpPr/>
            <p:nvPr/>
          </p:nvSpPr>
          <p:spPr>
            <a:xfrm rot="10800000">
              <a:off x="6370" y="1805"/>
              <a:ext cx="226" cy="120"/>
            </a:xfrm>
            <a:prstGeom prst="triangle">
              <a:avLst/>
            </a:prstGeom>
            <a:noFill/>
            <a:ln>
              <a:solidFill>
                <a:srgbClr val="31364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梯形 46"/>
            <p:cNvSpPr/>
            <p:nvPr/>
          </p:nvSpPr>
          <p:spPr>
            <a:xfrm flipV="1">
              <a:off x="6343" y="1753"/>
              <a:ext cx="290" cy="107"/>
            </a:xfrm>
            <a:prstGeom prst="trapezoid">
              <a:avLst>
                <a:gd name="adj" fmla="val 89166"/>
              </a:avLst>
            </a:prstGeom>
            <a:solidFill>
              <a:srgbClr val="212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296721" y="267714"/>
            <a:ext cx="2509020" cy="3231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雷达站相关展示</a:t>
            </a:r>
            <a:r>
              <a:rPr kumimoji="1" lang="en-US" altLang="zh-CN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—</a:t>
            </a:r>
            <a:r>
              <a:rPr kumimoji="1" lang="zh-CN" altLang="en-US" sz="1500" b="1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兰亭黑-简" panose="02000000000000000000" charset="-122"/>
                <a:sym typeface="+mn-ea"/>
              </a:rPr>
              <a:t>路径规划</a:t>
            </a:r>
          </a:p>
        </p:txBody>
      </p:sp>
      <p:sp>
        <p:nvSpPr>
          <p:cNvPr id="51" name="矩形 50"/>
          <p:cNvSpPr/>
          <p:nvPr/>
        </p:nvSpPr>
        <p:spPr>
          <a:xfrm>
            <a:off x="287931" y="772708"/>
            <a:ext cx="8594177" cy="3281581"/>
          </a:xfrm>
          <a:prstGeom prst="rect">
            <a:avLst/>
          </a:prstGeom>
          <a:noFill/>
          <a:ln w="19050">
            <a:solidFill>
              <a:srgbClr val="313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2" name="梯形 51"/>
          <p:cNvSpPr/>
          <p:nvPr/>
        </p:nvSpPr>
        <p:spPr>
          <a:xfrm>
            <a:off x="275389" y="695940"/>
            <a:ext cx="1181100" cy="6334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53" name="梯形 52"/>
          <p:cNvSpPr/>
          <p:nvPr/>
        </p:nvSpPr>
        <p:spPr>
          <a:xfrm rot="10800000">
            <a:off x="5360735" y="4139104"/>
            <a:ext cx="3540543" cy="64771"/>
          </a:xfrm>
          <a:prstGeom prst="trapezoid">
            <a:avLst>
              <a:gd name="adj" fmla="val 138644"/>
            </a:avLst>
          </a:prstGeom>
          <a:solidFill>
            <a:srgbClr val="313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26A10B-DBAB-4F7F-88FB-2C02E727A2E0}"/>
              </a:ext>
            </a:extLst>
          </p:cNvPr>
          <p:cNvSpPr txBox="1"/>
          <p:nvPr/>
        </p:nvSpPr>
        <p:spPr>
          <a:xfrm>
            <a:off x="5292080" y="1380818"/>
            <a:ext cx="3456384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FFFF"/>
                </a:solidFill>
              </a:rPr>
              <a:t>1.</a:t>
            </a:r>
            <a:r>
              <a:rPr lang="zh-CN" altLang="en-US" sz="1350" dirty="0">
                <a:solidFill>
                  <a:srgbClr val="FFFFFF"/>
                </a:solidFill>
              </a:rPr>
              <a:t>根据环境信息，建立初始化栅格代价地图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en-US" altLang="zh-CN" sz="1350" dirty="0">
                <a:solidFill>
                  <a:srgbClr val="FFFFFF"/>
                </a:solidFill>
              </a:rPr>
              <a:t>2.</a:t>
            </a:r>
            <a:r>
              <a:rPr lang="zh-CN" altLang="en-US" sz="1350" dirty="0">
                <a:solidFill>
                  <a:srgbClr val="FFFFFF"/>
                </a:solidFill>
              </a:rPr>
              <a:t>利用改进的</a:t>
            </a:r>
            <a:r>
              <a:rPr lang="en-US" altLang="zh-CN" sz="1350" dirty="0">
                <a:solidFill>
                  <a:srgbClr val="FFFFFF"/>
                </a:solidFill>
              </a:rPr>
              <a:t>A*</a:t>
            </a:r>
            <a:r>
              <a:rPr lang="zh-CN" altLang="en-US" sz="1350" dirty="0">
                <a:solidFill>
                  <a:srgbClr val="FFFFFF"/>
                </a:solidFill>
              </a:rPr>
              <a:t>算法规划全局路径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en-US" altLang="zh-CN" sz="1350" dirty="0">
                <a:solidFill>
                  <a:srgbClr val="FFFFFF"/>
                </a:solidFill>
              </a:rPr>
              <a:t>3.</a:t>
            </a:r>
            <a:r>
              <a:rPr lang="zh-CN" altLang="en-US" sz="1350" dirty="0">
                <a:solidFill>
                  <a:srgbClr val="FFFFFF"/>
                </a:solidFill>
              </a:rPr>
              <a:t>基于全局路径和激光雷达传感器性能，设计滑动窗口，将窗口探测的信息作为状态输入，进行局部路径规划</a:t>
            </a:r>
            <a:endParaRPr lang="en-US" altLang="zh-CN" sz="1350" dirty="0">
              <a:solidFill>
                <a:srgbClr val="FFFFFF"/>
              </a:solidFill>
            </a:endParaRPr>
          </a:p>
          <a:p>
            <a:endParaRPr lang="en-US" altLang="zh-CN" sz="1350" dirty="0">
              <a:solidFill>
                <a:srgbClr val="FFFFFF"/>
              </a:solidFill>
            </a:endParaRPr>
          </a:p>
          <a:p>
            <a:r>
              <a:rPr lang="en-US" altLang="zh-CN" sz="1350" dirty="0">
                <a:solidFill>
                  <a:srgbClr val="FFFFFF"/>
                </a:solidFill>
              </a:rPr>
              <a:t>4.</a:t>
            </a:r>
            <a:r>
              <a:rPr lang="zh-CN" altLang="en-US" sz="1350" dirty="0">
                <a:solidFill>
                  <a:srgbClr val="FFFFFF"/>
                </a:solidFill>
              </a:rPr>
              <a:t>更新地图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8A174F-CEC8-4390-9C22-6B75ECFC4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t="6026" r="17639" b="388"/>
          <a:stretch/>
        </p:blipFill>
        <p:spPr>
          <a:xfrm>
            <a:off x="295628" y="741978"/>
            <a:ext cx="4636412" cy="33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人工智能工业机器人信息化高科技PPT模版"/>
</p:tagLst>
</file>

<file path=ppt/theme/theme1.xml><?xml version="1.0" encoding="utf-8"?>
<a:theme xmlns:a="http://schemas.openxmlformats.org/drawingml/2006/main" name="Office 主题​​">
  <a:themeElements>
    <a:clrScheme name="自定义 116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FA2"/>
      </a:accent1>
      <a:accent2>
        <a:srgbClr val="00B0F0"/>
      </a:accent2>
      <a:accent3>
        <a:srgbClr val="007FA2"/>
      </a:accent3>
      <a:accent4>
        <a:srgbClr val="00B0F0"/>
      </a:accent4>
      <a:accent5>
        <a:srgbClr val="007FA2"/>
      </a:accent5>
      <a:accent6>
        <a:srgbClr val="00B0F0"/>
      </a:accent6>
      <a:hlink>
        <a:srgbClr val="007FA2"/>
      </a:hlink>
      <a:folHlink>
        <a:srgbClr val="FF495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1007</Words>
  <Application>Microsoft Office PowerPoint</Application>
  <PresentationFormat>全屏显示(16:9)</PresentationFormat>
  <Paragraphs>115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-apple-system</vt:lpstr>
      <vt:lpstr>Lato Regular</vt:lpstr>
      <vt:lpstr>方正兰亭粗黑简体</vt:lpstr>
      <vt:lpstr>方正兰亭细黑简体</vt:lpstr>
      <vt:lpstr>方正兰亭中黑简体</vt:lpstr>
      <vt:lpstr>微软雅黑</vt:lpstr>
      <vt:lpstr>Arial</vt:lpstr>
      <vt:lpstr>Calibri</vt:lpstr>
      <vt:lpstr>Lato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皓</cp:lastModifiedBy>
  <cp:revision>56</cp:revision>
  <dcterms:created xsi:type="dcterms:W3CDTF">2014-11-09T01:07:00Z</dcterms:created>
  <dcterms:modified xsi:type="dcterms:W3CDTF">2022-04-28T04:11:42Z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DEA7C0B36934420885AAB610DB2F5E5D</vt:lpwstr>
  </property>
  <property fmtid="{D5CDD505-2E9C-101B-9397-08002B2CF9AE}" pid="3" name="KSOProductBuildVer">
    <vt:lpwstr>2052-11.1.0.11365</vt:lpwstr>
  </property>
</Properties>
</file>